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8288000" cy="10287000"/>
  <p:notesSz cx="6858000" cy="9144000"/>
  <p:embeddedFontLst>
    <p:embeddedFont>
      <p:font typeface="Poppins Bold" panose="020B0604020202020204" charset="0"/>
      <p:regular r:id="rId11"/>
    </p:embeddedFont>
    <p:embeddedFont>
      <p:font typeface="Open Sans Extra Bold" panose="020B0604020202020204" charset="0"/>
      <p:regular r:id="rId12"/>
    </p:embeddedFon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ITC Franklin Gothic LT Semi-Bold" panose="020B0604020202020204" charset="0"/>
      <p:regular r:id="rId17"/>
    </p:embeddedFont>
    <p:embeddedFont>
      <p:font typeface="Poppins" panose="020B0604020202020204" charset="0"/>
      <p:regular r:id="rId18"/>
    </p:embeddedFont>
    <p:embeddedFont>
      <p:font typeface="Open Sans Bold" panose="020B0604020202020204" charset="0"/>
      <p:regular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3" d="100"/>
          <a:sy n="73" d="100"/>
        </p:scale>
        <p:origin x="1044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g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1.svg"/><Relationship Id="rId7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13.svg"/><Relationship Id="rId4" Type="http://schemas.openxmlformats.org/officeDocument/2006/relationships/image" Target="../media/image9.png"/><Relationship Id="rId9" Type="http://schemas.openxmlformats.org/officeDocument/2006/relationships/image" Target="../media/image17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2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644485" y="-3837153"/>
            <a:ext cx="25234248" cy="19527200"/>
            <a:chOff x="0" y="0"/>
            <a:chExt cx="105035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50350" cy="812800"/>
            </a:xfrm>
            <a:custGeom>
              <a:avLst/>
              <a:gdLst/>
              <a:ahLst/>
              <a:cxnLst/>
              <a:rect l="l" t="t" r="r" b="b"/>
              <a:pathLst>
                <a:path w="1050350" h="812800">
                  <a:moveTo>
                    <a:pt x="525175" y="0"/>
                  </a:moveTo>
                  <a:cubicBezTo>
                    <a:pt x="235129" y="0"/>
                    <a:pt x="0" y="181951"/>
                    <a:pt x="0" y="406400"/>
                  </a:cubicBezTo>
                  <a:cubicBezTo>
                    <a:pt x="0" y="630849"/>
                    <a:pt x="235129" y="812800"/>
                    <a:pt x="525175" y="812800"/>
                  </a:cubicBezTo>
                  <a:cubicBezTo>
                    <a:pt x="815221" y="812800"/>
                    <a:pt x="1050350" y="630849"/>
                    <a:pt x="1050350" y="406400"/>
                  </a:cubicBezTo>
                  <a:cubicBezTo>
                    <a:pt x="1050350" y="181951"/>
                    <a:pt x="815221" y="0"/>
                    <a:pt x="525175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CC0DF">
                    <a:alpha val="100000"/>
                  </a:srgbClr>
                </a:gs>
                <a:gs pos="100000">
                  <a:srgbClr val="FFDE59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98470" y="38100"/>
              <a:ext cx="853409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2378634" y="3978723"/>
            <a:ext cx="13530733" cy="64037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012"/>
              </a:lnSpc>
            </a:pPr>
            <a:endParaRPr/>
          </a:p>
          <a:p>
            <a:pPr algn="ctr">
              <a:lnSpc>
                <a:spcPts val="11493"/>
              </a:lnSpc>
            </a:pPr>
            <a:r>
              <a:rPr lang="en-US" sz="8209">
                <a:solidFill>
                  <a:srgbClr val="1B403A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ЦЕНТР ОБЩЕСТВЕННОГО ДОСТУПА </a:t>
            </a:r>
          </a:p>
          <a:p>
            <a:pPr algn="ctr">
              <a:lnSpc>
                <a:spcPts val="14012"/>
              </a:lnSpc>
              <a:spcBef>
                <a:spcPct val="0"/>
              </a:spcBef>
            </a:pPr>
            <a:endParaRPr lang="en-US" sz="8209">
              <a:solidFill>
                <a:srgbClr val="1B403A"/>
              </a:solidFill>
              <a:latin typeface="Open Sans Extra Bold"/>
              <a:ea typeface="Open Sans Extra Bold"/>
              <a:cs typeface="Open Sans Extra Bold"/>
              <a:sym typeface="Open Sans Extra Bold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6772851" y="1028700"/>
            <a:ext cx="5619258" cy="4587358"/>
          </a:xfrm>
          <a:custGeom>
            <a:avLst/>
            <a:gdLst/>
            <a:ahLst/>
            <a:cxnLst/>
            <a:rect l="l" t="t" r="r" b="b"/>
            <a:pathLst>
              <a:path w="5619258" h="4587358">
                <a:moveTo>
                  <a:pt x="0" y="0"/>
                </a:moveTo>
                <a:lnTo>
                  <a:pt x="5619259" y="0"/>
                </a:lnTo>
                <a:lnTo>
                  <a:pt x="5619259" y="4587358"/>
                </a:lnTo>
                <a:lnTo>
                  <a:pt x="0" y="458735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665000" y="5378815"/>
            <a:ext cx="14099416" cy="14099416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CC0DF">
                    <a:alpha val="100000"/>
                  </a:srgbClr>
                </a:gs>
                <a:gs pos="100000">
                  <a:srgbClr val="FFDE59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-61429" y="2625132"/>
            <a:ext cx="9935323" cy="59155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44"/>
              </a:lnSpc>
            </a:pPr>
            <a:r>
              <a:rPr lang="en-US" sz="5603">
                <a:solidFill>
                  <a:srgbClr val="051D40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В Кировской  детской библиотеке открыт</a:t>
            </a:r>
          </a:p>
          <a:p>
            <a:pPr algn="ctr">
              <a:lnSpc>
                <a:spcPts val="7844"/>
              </a:lnSpc>
            </a:pPr>
            <a:r>
              <a:rPr lang="en-US" sz="5603">
                <a:solidFill>
                  <a:srgbClr val="2BA996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ЦЕНТР ОБЩЕСТВЕННОГО ДОСТУПА (ЦОД)</a:t>
            </a:r>
          </a:p>
          <a:p>
            <a:pPr algn="ctr">
              <a:lnSpc>
                <a:spcPts val="7844"/>
              </a:lnSpc>
              <a:spcBef>
                <a:spcPct val="0"/>
              </a:spcBef>
            </a:pPr>
            <a:r>
              <a:rPr lang="en-US" sz="5603">
                <a:solidFill>
                  <a:srgbClr val="051D40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к социально значимой информации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12762289" y="-3219192"/>
            <a:ext cx="7725334" cy="7725334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0" cap="sq">
              <a:gradFill>
                <a:gsLst>
                  <a:gs pos="0">
                    <a:srgbClr val="0CC0DF">
                      <a:alpha val="100000"/>
                    </a:srgbClr>
                  </a:gs>
                  <a:gs pos="100000">
                    <a:srgbClr val="FFDE59">
                      <a:alpha val="100000"/>
                    </a:srgbClr>
                  </a:gs>
                </a:gsLst>
                <a:lin ang="0"/>
              </a:gra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747857" y="-643475"/>
            <a:ext cx="1286950" cy="1286950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BA996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-1929195" y="8389571"/>
            <a:ext cx="3735531" cy="3735531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BA996"/>
            </a:solidFill>
            <a:ln w="952500" cap="sq">
              <a:gradFill>
                <a:gsLst>
                  <a:gs pos="0">
                    <a:srgbClr val="0CC0DF">
                      <a:alpha val="100000"/>
                    </a:srgbClr>
                  </a:gs>
                  <a:gs pos="100000">
                    <a:srgbClr val="FFDE59">
                      <a:alpha val="100000"/>
                    </a:srgbClr>
                  </a:gs>
                </a:gsLst>
                <a:lin ang="0"/>
              </a:gradFill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>
            <a:off x="8757394" y="7522582"/>
            <a:ext cx="8779632" cy="1733977"/>
          </a:xfrm>
          <a:custGeom>
            <a:avLst/>
            <a:gdLst/>
            <a:ahLst/>
            <a:cxnLst/>
            <a:rect l="l" t="t" r="r" b="b"/>
            <a:pathLst>
              <a:path w="8779632" h="1733977">
                <a:moveTo>
                  <a:pt x="0" y="0"/>
                </a:moveTo>
                <a:lnTo>
                  <a:pt x="8779632" y="0"/>
                </a:lnTo>
                <a:lnTo>
                  <a:pt x="8779632" y="1733977"/>
                </a:lnTo>
                <a:lnTo>
                  <a:pt x="0" y="17339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14835955" y="331596"/>
            <a:ext cx="2701071" cy="2407836"/>
          </a:xfrm>
          <a:custGeom>
            <a:avLst/>
            <a:gdLst/>
            <a:ahLst/>
            <a:cxnLst/>
            <a:rect l="l" t="t" r="r" b="b"/>
            <a:pathLst>
              <a:path w="2701071" h="2407836">
                <a:moveTo>
                  <a:pt x="0" y="0"/>
                </a:moveTo>
                <a:lnTo>
                  <a:pt x="2701071" y="0"/>
                </a:lnTo>
                <a:lnTo>
                  <a:pt x="2701071" y="2407836"/>
                </a:lnTo>
                <a:lnTo>
                  <a:pt x="0" y="240783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5446" t="-13446" r="-31100" b="-18262"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10472130" y="3467111"/>
            <a:ext cx="7482354" cy="6108322"/>
          </a:xfrm>
          <a:custGeom>
            <a:avLst/>
            <a:gdLst/>
            <a:ahLst/>
            <a:cxnLst/>
            <a:rect l="l" t="t" r="r" b="b"/>
            <a:pathLst>
              <a:path w="7482354" h="6108322">
                <a:moveTo>
                  <a:pt x="0" y="0"/>
                </a:moveTo>
                <a:lnTo>
                  <a:pt x="7482354" y="0"/>
                </a:lnTo>
                <a:lnTo>
                  <a:pt x="7482354" y="6108322"/>
                </a:lnTo>
                <a:lnTo>
                  <a:pt x="0" y="610832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8" name="TextBox 18"/>
          <p:cNvSpPr txBox="1"/>
          <p:nvPr/>
        </p:nvSpPr>
        <p:spPr>
          <a:xfrm>
            <a:off x="997708" y="1440264"/>
            <a:ext cx="7817048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>
                <a:solidFill>
                  <a:srgbClr val="2BA99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Уважаемые читатели!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4517814" y="-315404"/>
            <a:ext cx="3964281" cy="10917809"/>
            <a:chOff x="0" y="0"/>
            <a:chExt cx="1044090" cy="287547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44090" cy="2875472"/>
            </a:xfrm>
            <a:custGeom>
              <a:avLst/>
              <a:gdLst/>
              <a:ahLst/>
              <a:cxnLst/>
              <a:rect l="l" t="t" r="r" b="b"/>
              <a:pathLst>
                <a:path w="1044090" h="2875472">
                  <a:moveTo>
                    <a:pt x="0" y="0"/>
                  </a:moveTo>
                  <a:lnTo>
                    <a:pt x="1044090" y="0"/>
                  </a:lnTo>
                  <a:lnTo>
                    <a:pt x="1044090" y="2875472"/>
                  </a:lnTo>
                  <a:lnTo>
                    <a:pt x="0" y="2875472"/>
                  </a:lnTo>
                  <a:close/>
                </a:path>
              </a:pathLst>
            </a:custGeom>
            <a:solidFill>
              <a:srgbClr val="2BA996"/>
            </a:solidFill>
            <a:ln cap="sq">
              <a:noFill/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044090" cy="29135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1867766" y="-1614217"/>
            <a:ext cx="3735531" cy="3735531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0" cap="sq">
              <a:gradFill>
                <a:gsLst>
                  <a:gs pos="0">
                    <a:srgbClr val="0CC0DF">
                      <a:alpha val="100000"/>
                    </a:srgbClr>
                  </a:gs>
                  <a:gs pos="100000">
                    <a:srgbClr val="FFDE59">
                      <a:alpha val="100000"/>
                    </a:srgbClr>
                  </a:gs>
                </a:gsLst>
                <a:lin ang="0"/>
              </a:gra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8974569" y="4611812"/>
            <a:ext cx="9898" cy="9276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64"/>
              </a:lnSpc>
            </a:pPr>
            <a:endParaRPr/>
          </a:p>
        </p:txBody>
      </p:sp>
      <p:sp>
        <p:nvSpPr>
          <p:cNvPr id="9" name="TextBox 9"/>
          <p:cNvSpPr txBox="1"/>
          <p:nvPr/>
        </p:nvSpPr>
        <p:spPr>
          <a:xfrm>
            <a:off x="237850" y="905220"/>
            <a:ext cx="11296223" cy="83530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469"/>
              </a:lnSpc>
            </a:pPr>
            <a:r>
              <a:rPr lang="en-US" sz="6763">
                <a:solidFill>
                  <a:srgbClr val="01237D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Он предоставляет жителям нашего района доступ к социально значимым электронным ресурсам, а также доступ в Интернет.</a:t>
            </a:r>
          </a:p>
        </p:txBody>
      </p:sp>
      <p:sp>
        <p:nvSpPr>
          <p:cNvPr id="10" name="Freeform 10"/>
          <p:cNvSpPr/>
          <p:nvPr/>
        </p:nvSpPr>
        <p:spPr>
          <a:xfrm>
            <a:off x="11707341" y="514695"/>
            <a:ext cx="6171941" cy="9257955"/>
          </a:xfrm>
          <a:custGeom>
            <a:avLst/>
            <a:gdLst/>
            <a:ahLst/>
            <a:cxnLst/>
            <a:rect l="l" t="t" r="r" b="b"/>
            <a:pathLst>
              <a:path w="6171941" h="9257955">
                <a:moveTo>
                  <a:pt x="0" y="0"/>
                </a:moveTo>
                <a:lnTo>
                  <a:pt x="6171941" y="0"/>
                </a:lnTo>
                <a:lnTo>
                  <a:pt x="6171941" y="9257955"/>
                </a:lnTo>
                <a:lnTo>
                  <a:pt x="0" y="92579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250" r="-6250"/>
            </a:stretch>
          </a:blipFill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282997" y="-2445901"/>
            <a:ext cx="15178802" cy="15178802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145DA0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7824314" y="-1975312"/>
            <a:ext cx="13881919" cy="13881919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CC0DF">
                    <a:alpha val="100000"/>
                  </a:srgbClr>
                </a:gs>
                <a:gs pos="100000">
                  <a:srgbClr val="FFDE59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7" name="TextBox 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7944228" y="818089"/>
            <a:ext cx="1424256" cy="1424256"/>
          </a:xfrm>
          <a:custGeom>
            <a:avLst/>
            <a:gdLst/>
            <a:ahLst/>
            <a:cxnLst/>
            <a:rect l="l" t="t" r="r" b="b"/>
            <a:pathLst>
              <a:path w="1424256" h="1424256">
                <a:moveTo>
                  <a:pt x="0" y="0"/>
                </a:moveTo>
                <a:lnTo>
                  <a:pt x="1424255" y="0"/>
                </a:lnTo>
                <a:lnTo>
                  <a:pt x="1424255" y="1424256"/>
                </a:lnTo>
                <a:lnTo>
                  <a:pt x="0" y="14242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9" name="Freeform 9"/>
          <p:cNvSpPr/>
          <p:nvPr/>
        </p:nvSpPr>
        <p:spPr>
          <a:xfrm>
            <a:off x="8883249" y="2646568"/>
            <a:ext cx="1424256" cy="1424256"/>
          </a:xfrm>
          <a:custGeom>
            <a:avLst/>
            <a:gdLst/>
            <a:ahLst/>
            <a:cxnLst/>
            <a:rect l="l" t="t" r="r" b="b"/>
            <a:pathLst>
              <a:path w="1424256" h="1424256">
                <a:moveTo>
                  <a:pt x="0" y="0"/>
                </a:moveTo>
                <a:lnTo>
                  <a:pt x="1424256" y="0"/>
                </a:lnTo>
                <a:lnTo>
                  <a:pt x="1424256" y="1424256"/>
                </a:lnTo>
                <a:lnTo>
                  <a:pt x="0" y="14242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0" name="Freeform 10"/>
          <p:cNvSpPr/>
          <p:nvPr/>
        </p:nvSpPr>
        <p:spPr>
          <a:xfrm>
            <a:off x="9265171" y="4429811"/>
            <a:ext cx="1424256" cy="1424256"/>
          </a:xfrm>
          <a:custGeom>
            <a:avLst/>
            <a:gdLst/>
            <a:ahLst/>
            <a:cxnLst/>
            <a:rect l="l" t="t" r="r" b="b"/>
            <a:pathLst>
              <a:path w="1424256" h="1424256">
                <a:moveTo>
                  <a:pt x="0" y="0"/>
                </a:moveTo>
                <a:lnTo>
                  <a:pt x="1424256" y="0"/>
                </a:lnTo>
                <a:lnTo>
                  <a:pt x="1424256" y="1424256"/>
                </a:lnTo>
                <a:lnTo>
                  <a:pt x="0" y="14242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1" name="Freeform 11"/>
          <p:cNvSpPr/>
          <p:nvPr/>
        </p:nvSpPr>
        <p:spPr>
          <a:xfrm>
            <a:off x="9028307" y="6379503"/>
            <a:ext cx="1424256" cy="1424256"/>
          </a:xfrm>
          <a:custGeom>
            <a:avLst/>
            <a:gdLst/>
            <a:ahLst/>
            <a:cxnLst/>
            <a:rect l="l" t="t" r="r" b="b"/>
            <a:pathLst>
              <a:path w="1424256" h="1424256">
                <a:moveTo>
                  <a:pt x="0" y="0"/>
                </a:moveTo>
                <a:lnTo>
                  <a:pt x="1424256" y="0"/>
                </a:lnTo>
                <a:lnTo>
                  <a:pt x="1424256" y="1424256"/>
                </a:lnTo>
                <a:lnTo>
                  <a:pt x="0" y="14242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12" name="Group 12"/>
          <p:cNvGrpSpPr/>
          <p:nvPr/>
        </p:nvGrpSpPr>
        <p:grpSpPr>
          <a:xfrm>
            <a:off x="7362811" y="1343414"/>
            <a:ext cx="373607" cy="373607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FDFD"/>
            </a:solidFill>
            <a:ln w="38100" cap="sq">
              <a:solidFill>
                <a:srgbClr val="00569E"/>
              </a:solidFill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640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8324494" y="3151109"/>
            <a:ext cx="373607" cy="373607"/>
            <a:chOff x="0" y="0"/>
            <a:chExt cx="812800" cy="8128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FDFD"/>
            </a:solidFill>
            <a:ln w="38100" cap="sq">
              <a:solidFill>
                <a:srgbClr val="00569E"/>
              </a:solidFill>
              <a:prstDash val="solid"/>
              <a:miter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640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8469552" y="6904827"/>
            <a:ext cx="373607" cy="373607"/>
            <a:chOff x="0" y="0"/>
            <a:chExt cx="812800" cy="8128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FDFD"/>
            </a:solidFill>
            <a:ln w="38100" cap="sq">
              <a:solidFill>
                <a:srgbClr val="00569E"/>
              </a:solidFill>
              <a:prstDash val="solid"/>
              <a:miter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640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8615339" y="4974116"/>
            <a:ext cx="373607" cy="373607"/>
            <a:chOff x="0" y="0"/>
            <a:chExt cx="812800" cy="8128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FDFD"/>
            </a:solidFill>
            <a:ln w="38100" cap="sq">
              <a:solidFill>
                <a:srgbClr val="00569E"/>
              </a:solidFill>
              <a:prstDash val="solid"/>
              <a:miter/>
            </a:ln>
          </p:spPr>
        </p:sp>
        <p:sp>
          <p:nvSpPr>
            <p:cNvPr id="23" name="TextBox 23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640"/>
                </a:lnSpc>
              </a:pPr>
              <a:endParaRPr/>
            </a:p>
          </p:txBody>
        </p:sp>
      </p:grpSp>
      <p:sp>
        <p:nvSpPr>
          <p:cNvPr id="24" name="Freeform 24"/>
          <p:cNvSpPr/>
          <p:nvPr/>
        </p:nvSpPr>
        <p:spPr>
          <a:xfrm>
            <a:off x="7985973" y="8433619"/>
            <a:ext cx="1424256" cy="1424256"/>
          </a:xfrm>
          <a:custGeom>
            <a:avLst/>
            <a:gdLst/>
            <a:ahLst/>
            <a:cxnLst/>
            <a:rect l="l" t="t" r="r" b="b"/>
            <a:pathLst>
              <a:path w="1424256" h="1424256">
                <a:moveTo>
                  <a:pt x="0" y="0"/>
                </a:moveTo>
                <a:lnTo>
                  <a:pt x="1424256" y="0"/>
                </a:lnTo>
                <a:lnTo>
                  <a:pt x="1424256" y="1424256"/>
                </a:lnTo>
                <a:lnTo>
                  <a:pt x="0" y="14242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pic>
        <p:nvPicPr>
          <p:cNvPr id="25" name="Picture 2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-5400000">
            <a:off x="4881700" y="3148219"/>
            <a:ext cx="3233812" cy="3613197"/>
          </a:xfrm>
          <a:prstGeom prst="rect">
            <a:avLst/>
          </a:prstGeom>
        </p:spPr>
      </p:pic>
      <p:sp>
        <p:nvSpPr>
          <p:cNvPr id="26" name="TextBox 26"/>
          <p:cNvSpPr txBox="1"/>
          <p:nvPr/>
        </p:nvSpPr>
        <p:spPr>
          <a:xfrm>
            <a:off x="9578033" y="770464"/>
            <a:ext cx="7754354" cy="14146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35"/>
              </a:lnSpc>
            </a:pPr>
            <a:r>
              <a:rPr lang="en-US" sz="2896" b="1" spc="-57">
                <a:solidFill>
                  <a:srgbClr val="145DA0"/>
                </a:solidFill>
                <a:latin typeface="Poppins Bold"/>
                <a:ea typeface="Poppins Bold"/>
                <a:cs typeface="Poppins Bold"/>
                <a:sym typeface="Poppins Bold"/>
              </a:rPr>
              <a:t>Предоставление бесплатного доступа к социально значимым электронным информационным ресурсам;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8131031" y="1091301"/>
            <a:ext cx="1134140" cy="8016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697"/>
              </a:lnSpc>
              <a:spcBef>
                <a:spcPct val="0"/>
              </a:spcBef>
            </a:pPr>
            <a:r>
              <a:rPr lang="en-US" sz="4784">
                <a:solidFill>
                  <a:srgbClr val="FDFDFD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01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0488480" y="2555592"/>
            <a:ext cx="5768345" cy="14146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41"/>
              </a:lnSpc>
            </a:pPr>
            <a:r>
              <a:rPr lang="en-US" sz="2900" b="1" spc="-58">
                <a:solidFill>
                  <a:srgbClr val="145DA0"/>
                </a:solidFill>
                <a:latin typeface="Poppins Bold"/>
                <a:ea typeface="Poppins Bold"/>
                <a:cs typeface="Poppins Bold"/>
                <a:sym typeface="Poppins Bold"/>
              </a:rPr>
              <a:t>Предоставление доступа к справочной правовой системе “КонсультантПлюс”;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9028307" y="2898996"/>
            <a:ext cx="1134140" cy="8016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697"/>
              </a:lnSpc>
              <a:spcBef>
                <a:spcPct val="0"/>
              </a:spcBef>
            </a:pPr>
            <a:r>
              <a:rPr lang="en-US" sz="4784">
                <a:solidFill>
                  <a:srgbClr val="FDFDFD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02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0965652" y="4452171"/>
            <a:ext cx="5768345" cy="14146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41"/>
              </a:lnSpc>
            </a:pPr>
            <a:r>
              <a:rPr lang="en-US" sz="2900" b="1" spc="-58">
                <a:solidFill>
                  <a:srgbClr val="00569E"/>
                </a:solidFill>
                <a:latin typeface="Poppins Bold"/>
                <a:ea typeface="Poppins Bold"/>
                <a:cs typeface="Poppins Bold"/>
                <a:sym typeface="Poppins Bold"/>
              </a:rPr>
              <a:t>Консультирование по самостоятельной работе с правовыми системами;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9410229" y="4701571"/>
            <a:ext cx="1134140" cy="8016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697"/>
              </a:lnSpc>
              <a:spcBef>
                <a:spcPct val="0"/>
              </a:spcBef>
            </a:pPr>
            <a:r>
              <a:rPr lang="en-US" sz="4784">
                <a:solidFill>
                  <a:srgbClr val="FDFDFD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03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0633538" y="6348750"/>
            <a:ext cx="5768345" cy="21735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40"/>
              </a:lnSpc>
            </a:pPr>
            <a:r>
              <a:rPr lang="en-US" sz="2899" b="1" spc="-57">
                <a:solidFill>
                  <a:srgbClr val="145DA0"/>
                </a:solidFill>
                <a:latin typeface="Poppins Bold"/>
                <a:ea typeface="Poppins Bold"/>
                <a:cs typeface="Poppins Bold"/>
                <a:sym typeface="Poppins Bold"/>
              </a:rPr>
              <a:t>Форматирование текста документа с помощью программ MS Word, MS Excel и MS PowerPoint;</a:t>
            </a:r>
          </a:p>
          <a:p>
            <a:pPr algn="l">
              <a:lnSpc>
                <a:spcPts val="2299"/>
              </a:lnSpc>
            </a:pPr>
            <a:endParaRPr lang="en-US" sz="2899" b="1" spc="-57">
              <a:solidFill>
                <a:srgbClr val="145DA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33" name="TextBox 33"/>
          <p:cNvSpPr txBox="1"/>
          <p:nvPr/>
        </p:nvSpPr>
        <p:spPr>
          <a:xfrm>
            <a:off x="9173365" y="6652715"/>
            <a:ext cx="1134140" cy="8016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697"/>
              </a:lnSpc>
              <a:spcBef>
                <a:spcPct val="0"/>
              </a:spcBef>
            </a:pPr>
            <a:r>
              <a:rPr lang="en-US" sz="4784">
                <a:solidFill>
                  <a:srgbClr val="FDFDFD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04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362064" y="3508561"/>
            <a:ext cx="4329943" cy="27617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131"/>
              </a:lnSpc>
            </a:pPr>
            <a:r>
              <a:rPr lang="en-US" sz="7951">
                <a:solidFill>
                  <a:srgbClr val="2BA996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Услуги</a:t>
            </a:r>
          </a:p>
          <a:p>
            <a:pPr algn="ctr">
              <a:lnSpc>
                <a:spcPts val="11131"/>
              </a:lnSpc>
              <a:spcBef>
                <a:spcPct val="0"/>
              </a:spcBef>
            </a:pPr>
            <a:r>
              <a:rPr lang="en-US" sz="7951">
                <a:solidFill>
                  <a:srgbClr val="2BA996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ЦОД: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9638829" y="8596604"/>
            <a:ext cx="5768345" cy="14146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41"/>
              </a:lnSpc>
            </a:pPr>
            <a:r>
              <a:rPr lang="en-US" sz="2900" b="1" spc="-58">
                <a:solidFill>
                  <a:srgbClr val="145DA0"/>
                </a:solidFill>
                <a:latin typeface="Poppins Bold"/>
                <a:ea typeface="Poppins Bold"/>
                <a:cs typeface="Poppins Bold"/>
                <a:sym typeface="Poppins Bold"/>
              </a:rPr>
              <a:t>Вывод результатов поиска информации на бумажные и электронные носители...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8131031" y="8632434"/>
            <a:ext cx="1134140" cy="8016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697"/>
              </a:lnSpc>
              <a:spcBef>
                <a:spcPct val="0"/>
              </a:spcBef>
            </a:pPr>
            <a:r>
              <a:rPr lang="en-US" sz="4784">
                <a:solidFill>
                  <a:srgbClr val="FDFDFD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05</a:t>
            </a:r>
          </a:p>
        </p:txBody>
      </p:sp>
      <p:grpSp>
        <p:nvGrpSpPr>
          <p:cNvPr id="37" name="Group 37"/>
          <p:cNvGrpSpPr/>
          <p:nvPr/>
        </p:nvGrpSpPr>
        <p:grpSpPr>
          <a:xfrm>
            <a:off x="7338324" y="8904141"/>
            <a:ext cx="422581" cy="422581"/>
            <a:chOff x="0" y="0"/>
            <a:chExt cx="812800" cy="812800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FDFD"/>
            </a:solidFill>
            <a:ln w="38100" cap="sq">
              <a:solidFill>
                <a:srgbClr val="00569E"/>
              </a:solidFill>
              <a:prstDash val="solid"/>
              <a:miter/>
            </a:ln>
          </p:spPr>
        </p:sp>
        <p:sp>
          <p:nvSpPr>
            <p:cNvPr id="39" name="TextBox 3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640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512375" y="-2698611"/>
            <a:ext cx="4693046" cy="4693046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0" cap="sq">
              <a:solidFill>
                <a:srgbClr val="2BA996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902909" y="1028700"/>
            <a:ext cx="7019697" cy="10556306"/>
            <a:chOff x="0" y="0"/>
            <a:chExt cx="660400" cy="99311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60400" cy="993118"/>
            </a:xfrm>
            <a:custGeom>
              <a:avLst/>
              <a:gdLst/>
              <a:ahLst/>
              <a:cxnLst/>
              <a:rect l="l" t="t" r="r" b="b"/>
              <a:pathLst>
                <a:path w="660400" h="993118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32507"/>
                  </a:cubicBezTo>
                  <a:lnTo>
                    <a:pt x="660400" y="993118"/>
                  </a:lnTo>
                  <a:lnTo>
                    <a:pt x="0" y="993118"/>
                  </a:lnTo>
                  <a:lnTo>
                    <a:pt x="0" y="332998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2BA996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88900"/>
              <a:ext cx="660400" cy="9042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11392947" y="1457947"/>
            <a:ext cx="6039622" cy="6039622"/>
            <a:chOff x="0" y="0"/>
            <a:chExt cx="8916670" cy="8916670"/>
          </a:xfrm>
        </p:grpSpPr>
        <p:sp>
          <p:nvSpPr>
            <p:cNvPr id="9" name="Freeform 9"/>
            <p:cNvSpPr/>
            <p:nvPr/>
          </p:nvSpPr>
          <p:spPr>
            <a:xfrm>
              <a:off x="6350" y="6350"/>
              <a:ext cx="8903970" cy="8903970"/>
            </a:xfrm>
            <a:custGeom>
              <a:avLst/>
              <a:gdLst/>
              <a:ahLst/>
              <a:cxnLst/>
              <a:rect l="l" t="t" r="r" b="b"/>
              <a:pathLst>
                <a:path w="8903970" h="8903970">
                  <a:moveTo>
                    <a:pt x="4451350" y="8903970"/>
                  </a:moveTo>
                  <a:cubicBezTo>
                    <a:pt x="1997710" y="8903970"/>
                    <a:pt x="0" y="6906260"/>
                    <a:pt x="0" y="4451350"/>
                  </a:cubicBezTo>
                  <a:cubicBezTo>
                    <a:pt x="0" y="1996440"/>
                    <a:pt x="1997710" y="0"/>
                    <a:pt x="4451350" y="0"/>
                  </a:cubicBezTo>
                  <a:cubicBezTo>
                    <a:pt x="6904990" y="0"/>
                    <a:pt x="8903970" y="1997710"/>
                    <a:pt x="8903970" y="4451350"/>
                  </a:cubicBezTo>
                  <a:cubicBezTo>
                    <a:pt x="8903970" y="6904990"/>
                    <a:pt x="6906260" y="8903970"/>
                    <a:pt x="4451350" y="8903970"/>
                  </a:cubicBezTo>
                  <a:close/>
                  <a:moveTo>
                    <a:pt x="4451350" y="19050"/>
                  </a:moveTo>
                  <a:cubicBezTo>
                    <a:pt x="2007870" y="19050"/>
                    <a:pt x="19050" y="2007870"/>
                    <a:pt x="19050" y="4451350"/>
                  </a:cubicBezTo>
                  <a:cubicBezTo>
                    <a:pt x="19050" y="6894830"/>
                    <a:pt x="2007870" y="8883650"/>
                    <a:pt x="4451350" y="8883650"/>
                  </a:cubicBezTo>
                  <a:cubicBezTo>
                    <a:pt x="6894830" y="8883650"/>
                    <a:pt x="8883650" y="6894830"/>
                    <a:pt x="8883650" y="4451350"/>
                  </a:cubicBezTo>
                  <a:cubicBezTo>
                    <a:pt x="8883650" y="2007870"/>
                    <a:pt x="6896100" y="19050"/>
                    <a:pt x="4451350" y="1905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0" name="Freeform 10"/>
            <p:cNvSpPr/>
            <p:nvPr/>
          </p:nvSpPr>
          <p:spPr>
            <a:xfrm>
              <a:off x="154940" y="154940"/>
              <a:ext cx="8605520" cy="8605520"/>
            </a:xfrm>
            <a:custGeom>
              <a:avLst/>
              <a:gdLst/>
              <a:ahLst/>
              <a:cxnLst/>
              <a:rect l="l" t="t" r="r" b="b"/>
              <a:pathLst>
                <a:path w="8605520" h="8605520">
                  <a:moveTo>
                    <a:pt x="8605520" y="4302760"/>
                  </a:moveTo>
                  <a:cubicBezTo>
                    <a:pt x="8605520" y="6678930"/>
                    <a:pt x="6678930" y="8605520"/>
                    <a:pt x="4302760" y="8605520"/>
                  </a:cubicBezTo>
                  <a:cubicBezTo>
                    <a:pt x="1926590" y="8605520"/>
                    <a:pt x="0" y="6680200"/>
                    <a:pt x="0" y="4302760"/>
                  </a:cubicBezTo>
                  <a:cubicBezTo>
                    <a:pt x="0" y="1925320"/>
                    <a:pt x="1926590" y="0"/>
                    <a:pt x="4302760" y="0"/>
                  </a:cubicBezTo>
                  <a:cubicBezTo>
                    <a:pt x="6678930" y="0"/>
                    <a:pt x="8605520" y="1926590"/>
                    <a:pt x="8605520" y="4302760"/>
                  </a:cubicBezTo>
                  <a:close/>
                </a:path>
              </a:pathLst>
            </a:custGeom>
            <a:blipFill>
              <a:blip r:embed="rId2"/>
              <a:stretch>
                <a:fillRect l="-22159" t="-7518" r="-21368" b="-36009"/>
              </a:stretch>
            </a:blipFill>
          </p:spPr>
        </p:sp>
      </p:grpSp>
      <p:sp>
        <p:nvSpPr>
          <p:cNvPr id="11" name="TextBox 11"/>
          <p:cNvSpPr txBox="1"/>
          <p:nvPr/>
        </p:nvSpPr>
        <p:spPr>
          <a:xfrm>
            <a:off x="679671" y="1918236"/>
            <a:ext cx="10049969" cy="91865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098"/>
              </a:lnSpc>
            </a:pPr>
            <a:r>
              <a:rPr lang="en-US" sz="2927" b="1" spc="-58">
                <a:solidFill>
                  <a:srgbClr val="051D40"/>
                </a:solidFill>
                <a:latin typeface="Poppins Bold"/>
                <a:ea typeface="Poppins Bold"/>
                <a:cs typeface="Poppins Bold"/>
                <a:sym typeface="Poppins Bold"/>
              </a:rPr>
              <a:t>«КонсультантПлюс»</a:t>
            </a:r>
            <a:r>
              <a:rPr lang="en-US" sz="2927" spc="-58">
                <a:solidFill>
                  <a:srgbClr val="051D40"/>
                </a:solidFill>
                <a:latin typeface="Poppins"/>
                <a:ea typeface="Poppins"/>
                <a:cs typeface="Poppins"/>
                <a:sym typeface="Poppins"/>
              </a:rPr>
              <a:t> - самая полная база правовой информации. Аналитические материалы, удобный и быстрый поиск, дружественный интерфейс и современные программные технологии – все это сделало базу данных популярной и востребованной среди пользователей. Все нормативные акты снабжены важной информацией об их применении: </a:t>
            </a:r>
          </a:p>
          <a:p>
            <a:pPr marL="632074" lvl="1" indent="-316037" algn="just">
              <a:lnSpc>
                <a:spcPts val="4098"/>
              </a:lnSpc>
              <a:buFont typeface="Arial"/>
              <a:buChar char="•"/>
            </a:pPr>
            <a:r>
              <a:rPr lang="en-US" sz="2927" spc="-58">
                <a:solidFill>
                  <a:srgbClr val="051D40"/>
                </a:solidFill>
                <a:latin typeface="Poppins"/>
                <a:ea typeface="Poppins"/>
                <a:cs typeface="Poppins"/>
                <a:sym typeface="Poppins"/>
              </a:rPr>
              <a:t>ясно, действует документ или нет; </a:t>
            </a:r>
          </a:p>
          <a:p>
            <a:pPr marL="632074" lvl="1" indent="-316037" algn="just">
              <a:lnSpc>
                <a:spcPts val="4098"/>
              </a:lnSpc>
              <a:buFont typeface="Arial"/>
              <a:buChar char="•"/>
            </a:pPr>
            <a:r>
              <a:rPr lang="en-US" sz="2927" spc="-58">
                <a:solidFill>
                  <a:srgbClr val="051D40"/>
                </a:solidFill>
                <a:latin typeface="Poppins"/>
                <a:ea typeface="Poppins"/>
                <a:cs typeface="Poppins"/>
                <a:sym typeface="Poppins"/>
              </a:rPr>
              <a:t>в текст включены примечания об особенностях, которые нужно учитывать; </a:t>
            </a:r>
          </a:p>
          <a:p>
            <a:pPr marL="632074" lvl="1" indent="-316037" algn="just">
              <a:lnSpc>
                <a:spcPts val="4098"/>
              </a:lnSpc>
              <a:buFont typeface="Arial"/>
              <a:buChar char="•"/>
            </a:pPr>
            <a:r>
              <a:rPr lang="en-US" sz="2927" spc="-58">
                <a:solidFill>
                  <a:srgbClr val="051D40"/>
                </a:solidFill>
                <a:latin typeface="Poppins"/>
                <a:ea typeface="Poppins"/>
                <a:cs typeface="Poppins"/>
                <a:sym typeface="Poppins"/>
              </a:rPr>
              <a:t>к каждой статье подобраны консультации, разъяснения и судебная практика. </a:t>
            </a:r>
          </a:p>
          <a:p>
            <a:pPr algn="just">
              <a:lnSpc>
                <a:spcPts val="4098"/>
              </a:lnSpc>
            </a:pPr>
            <a:r>
              <a:rPr lang="en-US" sz="2927" spc="-58">
                <a:solidFill>
                  <a:srgbClr val="051D40"/>
                </a:solidFill>
                <a:latin typeface="Poppins"/>
                <a:ea typeface="Poppins"/>
                <a:cs typeface="Poppins"/>
                <a:sym typeface="Poppins"/>
              </a:rPr>
              <a:t>Содержит более 307 млн. документов: законодательство, судебную практику, материалы Путеводителей, комментарии, консультации и другую информацию.</a:t>
            </a:r>
          </a:p>
          <a:p>
            <a:pPr algn="l">
              <a:lnSpc>
                <a:spcPts val="3813"/>
              </a:lnSpc>
            </a:pPr>
            <a:endParaRPr lang="en-US" sz="2927" spc="-58">
              <a:solidFill>
                <a:srgbClr val="051D4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>
              <a:lnSpc>
                <a:spcPts val="3813"/>
              </a:lnSpc>
              <a:spcBef>
                <a:spcPct val="0"/>
              </a:spcBef>
            </a:pPr>
            <a:endParaRPr lang="en-US" sz="2927" spc="-58">
              <a:solidFill>
                <a:srgbClr val="051D4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3660365" y="259798"/>
            <a:ext cx="10967271" cy="7715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00"/>
              </a:lnSpc>
              <a:spcBef>
                <a:spcPct val="0"/>
              </a:spcBef>
            </a:pPr>
            <a:r>
              <a:rPr lang="en-US" sz="4500">
                <a:solidFill>
                  <a:srgbClr val="2BA996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Правовая база “КонсультантПлюс”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778270" y="3958365"/>
            <a:ext cx="3682523" cy="3682523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BA996">
                <a:alpha val="40000"/>
              </a:srgbClr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93355" y="5695181"/>
            <a:ext cx="2694390" cy="2694390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BA996">
                <a:alpha val="40000"/>
              </a:srgbClr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6536724" y="6366361"/>
            <a:ext cx="2094831" cy="2094831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CC0DF">
                    <a:alpha val="40000"/>
                  </a:srgbClr>
                </a:gs>
                <a:gs pos="100000">
                  <a:srgbClr val="FFDE59">
                    <a:alpha val="40000"/>
                  </a:srgbClr>
                </a:gs>
              </a:gsLst>
              <a:lin ang="0"/>
            </a:gra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2121464" y="3100622"/>
            <a:ext cx="2094831" cy="2094831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CC0DF">
                    <a:alpha val="40000"/>
                  </a:srgbClr>
                </a:gs>
                <a:gs pos="100000">
                  <a:srgbClr val="FFDE59">
                    <a:alpha val="40000"/>
                  </a:srgbClr>
                </a:gs>
              </a:gsLst>
              <a:lin ang="0"/>
            </a:gra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629035" y="326067"/>
            <a:ext cx="16005040" cy="30799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09"/>
              </a:lnSpc>
            </a:pPr>
            <a:r>
              <a:rPr lang="en-US" sz="4149" b="1">
                <a:solidFill>
                  <a:srgbClr val="2BA99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В справочно-правовой системе</a:t>
            </a:r>
          </a:p>
          <a:p>
            <a:pPr algn="ctr">
              <a:lnSpc>
                <a:spcPts val="5809"/>
              </a:lnSpc>
            </a:pPr>
            <a:r>
              <a:rPr lang="en-US" sz="4149" b="1">
                <a:solidFill>
                  <a:srgbClr val="2BA99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“Консультант плюс“</a:t>
            </a:r>
          </a:p>
          <a:p>
            <a:pPr algn="ctr">
              <a:lnSpc>
                <a:spcPts val="5669"/>
              </a:lnSpc>
            </a:pPr>
            <a:r>
              <a:rPr lang="en-US" sz="4049" b="1">
                <a:solidFill>
                  <a:srgbClr val="2BA99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есть полезные разделы: </a:t>
            </a:r>
          </a:p>
          <a:p>
            <a:pPr algn="ctr">
              <a:lnSpc>
                <a:spcPts val="7472"/>
              </a:lnSpc>
              <a:spcBef>
                <a:spcPct val="0"/>
              </a:spcBef>
            </a:pPr>
            <a:endParaRPr lang="en-US" sz="4049" b="1">
              <a:solidFill>
                <a:srgbClr val="2BA996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15" name="Freeform 15"/>
          <p:cNvSpPr/>
          <p:nvPr/>
        </p:nvSpPr>
        <p:spPr>
          <a:xfrm>
            <a:off x="9018275" y="2974813"/>
            <a:ext cx="697868" cy="697868"/>
          </a:xfrm>
          <a:custGeom>
            <a:avLst/>
            <a:gdLst/>
            <a:ahLst/>
            <a:cxnLst/>
            <a:rect l="l" t="t" r="r" b="b"/>
            <a:pathLst>
              <a:path w="697868" h="697868">
                <a:moveTo>
                  <a:pt x="0" y="0"/>
                </a:moveTo>
                <a:lnTo>
                  <a:pt x="697868" y="0"/>
                </a:lnTo>
                <a:lnTo>
                  <a:pt x="697868" y="697869"/>
                </a:lnTo>
                <a:lnTo>
                  <a:pt x="0" y="6978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16" name="Group 16"/>
          <p:cNvGrpSpPr/>
          <p:nvPr/>
        </p:nvGrpSpPr>
        <p:grpSpPr>
          <a:xfrm>
            <a:off x="9928932" y="2974813"/>
            <a:ext cx="6949932" cy="697868"/>
            <a:chOff x="0" y="0"/>
            <a:chExt cx="4047257" cy="4064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4047257" cy="406400"/>
            </a:xfrm>
            <a:custGeom>
              <a:avLst/>
              <a:gdLst/>
              <a:ahLst/>
              <a:cxnLst/>
              <a:rect l="l" t="t" r="r" b="b"/>
              <a:pathLst>
                <a:path w="4047257" h="406400">
                  <a:moveTo>
                    <a:pt x="3844057" y="0"/>
                  </a:moveTo>
                  <a:cubicBezTo>
                    <a:pt x="3956282" y="0"/>
                    <a:pt x="4047257" y="90976"/>
                    <a:pt x="4047257" y="203200"/>
                  </a:cubicBezTo>
                  <a:cubicBezTo>
                    <a:pt x="4047257" y="315424"/>
                    <a:pt x="3956282" y="406400"/>
                    <a:pt x="3844057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F7EF"/>
            </a:solidFill>
            <a:ln w="19050" cap="sq">
              <a:solidFill>
                <a:srgbClr val="8F6234"/>
              </a:solidFill>
              <a:prstDash val="solid"/>
              <a:miter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0" y="-47625"/>
              <a:ext cx="4047257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9" name="Freeform 19"/>
          <p:cNvSpPr/>
          <p:nvPr/>
        </p:nvSpPr>
        <p:spPr>
          <a:xfrm>
            <a:off x="9018275" y="3872707"/>
            <a:ext cx="697868" cy="697868"/>
          </a:xfrm>
          <a:custGeom>
            <a:avLst/>
            <a:gdLst/>
            <a:ahLst/>
            <a:cxnLst/>
            <a:rect l="l" t="t" r="r" b="b"/>
            <a:pathLst>
              <a:path w="697868" h="697868">
                <a:moveTo>
                  <a:pt x="0" y="0"/>
                </a:moveTo>
                <a:lnTo>
                  <a:pt x="697868" y="0"/>
                </a:lnTo>
                <a:lnTo>
                  <a:pt x="697868" y="697868"/>
                </a:lnTo>
                <a:lnTo>
                  <a:pt x="0" y="69786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20" name="Group 20"/>
          <p:cNvGrpSpPr/>
          <p:nvPr/>
        </p:nvGrpSpPr>
        <p:grpSpPr>
          <a:xfrm>
            <a:off x="9928932" y="3872707"/>
            <a:ext cx="6949932" cy="697868"/>
            <a:chOff x="0" y="0"/>
            <a:chExt cx="4047257" cy="4064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4047257" cy="406400"/>
            </a:xfrm>
            <a:custGeom>
              <a:avLst/>
              <a:gdLst/>
              <a:ahLst/>
              <a:cxnLst/>
              <a:rect l="l" t="t" r="r" b="b"/>
              <a:pathLst>
                <a:path w="4047257" h="406400">
                  <a:moveTo>
                    <a:pt x="3844057" y="0"/>
                  </a:moveTo>
                  <a:cubicBezTo>
                    <a:pt x="3956282" y="0"/>
                    <a:pt x="4047257" y="90976"/>
                    <a:pt x="4047257" y="203200"/>
                  </a:cubicBezTo>
                  <a:cubicBezTo>
                    <a:pt x="4047257" y="315424"/>
                    <a:pt x="3956282" y="406400"/>
                    <a:pt x="3844057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F7EF"/>
            </a:solidFill>
            <a:ln w="19050" cap="sq">
              <a:solidFill>
                <a:srgbClr val="8F6234"/>
              </a:solidFill>
              <a:prstDash val="solid"/>
              <a:miter/>
            </a:ln>
          </p:spPr>
        </p:sp>
        <p:sp>
          <p:nvSpPr>
            <p:cNvPr id="22" name="TextBox 22"/>
            <p:cNvSpPr txBox="1"/>
            <p:nvPr/>
          </p:nvSpPr>
          <p:spPr>
            <a:xfrm>
              <a:off x="0" y="-47625"/>
              <a:ext cx="4047257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3" name="Freeform 23"/>
          <p:cNvSpPr/>
          <p:nvPr/>
        </p:nvSpPr>
        <p:spPr>
          <a:xfrm>
            <a:off x="9018275" y="4770600"/>
            <a:ext cx="697868" cy="697868"/>
          </a:xfrm>
          <a:custGeom>
            <a:avLst/>
            <a:gdLst/>
            <a:ahLst/>
            <a:cxnLst/>
            <a:rect l="l" t="t" r="r" b="b"/>
            <a:pathLst>
              <a:path w="697868" h="697868">
                <a:moveTo>
                  <a:pt x="0" y="0"/>
                </a:moveTo>
                <a:lnTo>
                  <a:pt x="697868" y="0"/>
                </a:lnTo>
                <a:lnTo>
                  <a:pt x="697868" y="697868"/>
                </a:lnTo>
                <a:lnTo>
                  <a:pt x="0" y="69786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24" name="Group 24"/>
          <p:cNvGrpSpPr/>
          <p:nvPr/>
        </p:nvGrpSpPr>
        <p:grpSpPr>
          <a:xfrm>
            <a:off x="9928932" y="4770600"/>
            <a:ext cx="6949932" cy="697868"/>
            <a:chOff x="0" y="0"/>
            <a:chExt cx="4047257" cy="4064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4047257" cy="406400"/>
            </a:xfrm>
            <a:custGeom>
              <a:avLst/>
              <a:gdLst/>
              <a:ahLst/>
              <a:cxnLst/>
              <a:rect l="l" t="t" r="r" b="b"/>
              <a:pathLst>
                <a:path w="4047257" h="406400">
                  <a:moveTo>
                    <a:pt x="3844057" y="0"/>
                  </a:moveTo>
                  <a:cubicBezTo>
                    <a:pt x="3956282" y="0"/>
                    <a:pt x="4047257" y="90976"/>
                    <a:pt x="4047257" y="203200"/>
                  </a:cubicBezTo>
                  <a:cubicBezTo>
                    <a:pt x="4047257" y="315424"/>
                    <a:pt x="3956282" y="406400"/>
                    <a:pt x="3844057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F7EF"/>
            </a:solidFill>
            <a:ln w="19050" cap="sq">
              <a:solidFill>
                <a:srgbClr val="8F6234"/>
              </a:solidFill>
              <a:prstDash val="solid"/>
              <a:miter/>
            </a:ln>
          </p:spPr>
        </p:sp>
        <p:sp>
          <p:nvSpPr>
            <p:cNvPr id="26" name="TextBox 26"/>
            <p:cNvSpPr txBox="1"/>
            <p:nvPr/>
          </p:nvSpPr>
          <p:spPr>
            <a:xfrm>
              <a:off x="0" y="-47625"/>
              <a:ext cx="4047257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7" name="Freeform 27"/>
          <p:cNvSpPr/>
          <p:nvPr/>
        </p:nvSpPr>
        <p:spPr>
          <a:xfrm>
            <a:off x="9018275" y="5668493"/>
            <a:ext cx="697868" cy="697868"/>
          </a:xfrm>
          <a:custGeom>
            <a:avLst/>
            <a:gdLst/>
            <a:ahLst/>
            <a:cxnLst/>
            <a:rect l="l" t="t" r="r" b="b"/>
            <a:pathLst>
              <a:path w="697868" h="697868">
                <a:moveTo>
                  <a:pt x="0" y="0"/>
                </a:moveTo>
                <a:lnTo>
                  <a:pt x="697868" y="0"/>
                </a:lnTo>
                <a:lnTo>
                  <a:pt x="697868" y="697868"/>
                </a:lnTo>
                <a:lnTo>
                  <a:pt x="0" y="69786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28" name="Group 28"/>
          <p:cNvGrpSpPr/>
          <p:nvPr/>
        </p:nvGrpSpPr>
        <p:grpSpPr>
          <a:xfrm>
            <a:off x="9928932" y="5668493"/>
            <a:ext cx="6949932" cy="697868"/>
            <a:chOff x="0" y="0"/>
            <a:chExt cx="4047257" cy="40640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4047257" cy="406400"/>
            </a:xfrm>
            <a:custGeom>
              <a:avLst/>
              <a:gdLst/>
              <a:ahLst/>
              <a:cxnLst/>
              <a:rect l="l" t="t" r="r" b="b"/>
              <a:pathLst>
                <a:path w="4047257" h="406400">
                  <a:moveTo>
                    <a:pt x="3844057" y="0"/>
                  </a:moveTo>
                  <a:cubicBezTo>
                    <a:pt x="3956282" y="0"/>
                    <a:pt x="4047257" y="90976"/>
                    <a:pt x="4047257" y="203200"/>
                  </a:cubicBezTo>
                  <a:cubicBezTo>
                    <a:pt x="4047257" y="315424"/>
                    <a:pt x="3956282" y="406400"/>
                    <a:pt x="3844057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F7EF"/>
            </a:solidFill>
            <a:ln w="19050" cap="sq">
              <a:solidFill>
                <a:srgbClr val="8F6234"/>
              </a:solidFill>
              <a:prstDash val="solid"/>
              <a:miter/>
            </a:ln>
          </p:spPr>
        </p:sp>
        <p:sp>
          <p:nvSpPr>
            <p:cNvPr id="30" name="TextBox 30"/>
            <p:cNvSpPr txBox="1"/>
            <p:nvPr/>
          </p:nvSpPr>
          <p:spPr>
            <a:xfrm>
              <a:off x="0" y="-47625"/>
              <a:ext cx="4047257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1" name="Freeform 31"/>
          <p:cNvSpPr/>
          <p:nvPr/>
        </p:nvSpPr>
        <p:spPr>
          <a:xfrm>
            <a:off x="9018275" y="6566386"/>
            <a:ext cx="697868" cy="697868"/>
          </a:xfrm>
          <a:custGeom>
            <a:avLst/>
            <a:gdLst/>
            <a:ahLst/>
            <a:cxnLst/>
            <a:rect l="l" t="t" r="r" b="b"/>
            <a:pathLst>
              <a:path w="697868" h="697868">
                <a:moveTo>
                  <a:pt x="0" y="0"/>
                </a:moveTo>
                <a:lnTo>
                  <a:pt x="697868" y="0"/>
                </a:lnTo>
                <a:lnTo>
                  <a:pt x="697868" y="697868"/>
                </a:lnTo>
                <a:lnTo>
                  <a:pt x="0" y="69786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2" name="Group 32"/>
          <p:cNvGrpSpPr/>
          <p:nvPr/>
        </p:nvGrpSpPr>
        <p:grpSpPr>
          <a:xfrm>
            <a:off x="9928932" y="6566386"/>
            <a:ext cx="6949932" cy="697868"/>
            <a:chOff x="0" y="0"/>
            <a:chExt cx="4047257" cy="406400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4047257" cy="406400"/>
            </a:xfrm>
            <a:custGeom>
              <a:avLst/>
              <a:gdLst/>
              <a:ahLst/>
              <a:cxnLst/>
              <a:rect l="l" t="t" r="r" b="b"/>
              <a:pathLst>
                <a:path w="4047257" h="406400">
                  <a:moveTo>
                    <a:pt x="3844057" y="0"/>
                  </a:moveTo>
                  <a:cubicBezTo>
                    <a:pt x="3956282" y="0"/>
                    <a:pt x="4047257" y="90976"/>
                    <a:pt x="4047257" y="203200"/>
                  </a:cubicBezTo>
                  <a:cubicBezTo>
                    <a:pt x="4047257" y="315424"/>
                    <a:pt x="3956282" y="406400"/>
                    <a:pt x="3844057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F7EF"/>
            </a:solidFill>
            <a:ln w="19050" cap="sq">
              <a:solidFill>
                <a:srgbClr val="8F6234"/>
              </a:solidFill>
              <a:prstDash val="solid"/>
              <a:miter/>
            </a:ln>
          </p:spPr>
        </p:sp>
        <p:sp>
          <p:nvSpPr>
            <p:cNvPr id="34" name="TextBox 34"/>
            <p:cNvSpPr txBox="1"/>
            <p:nvPr/>
          </p:nvSpPr>
          <p:spPr>
            <a:xfrm>
              <a:off x="0" y="-47625"/>
              <a:ext cx="4047257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5" name="Freeform 35"/>
          <p:cNvSpPr/>
          <p:nvPr/>
        </p:nvSpPr>
        <p:spPr>
          <a:xfrm>
            <a:off x="9018275" y="7464279"/>
            <a:ext cx="697868" cy="697868"/>
          </a:xfrm>
          <a:custGeom>
            <a:avLst/>
            <a:gdLst/>
            <a:ahLst/>
            <a:cxnLst/>
            <a:rect l="l" t="t" r="r" b="b"/>
            <a:pathLst>
              <a:path w="697868" h="697868">
                <a:moveTo>
                  <a:pt x="0" y="0"/>
                </a:moveTo>
                <a:lnTo>
                  <a:pt x="697868" y="0"/>
                </a:lnTo>
                <a:lnTo>
                  <a:pt x="697868" y="697869"/>
                </a:lnTo>
                <a:lnTo>
                  <a:pt x="0" y="6978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6" name="Group 36"/>
          <p:cNvGrpSpPr/>
          <p:nvPr/>
        </p:nvGrpSpPr>
        <p:grpSpPr>
          <a:xfrm>
            <a:off x="9928932" y="7464279"/>
            <a:ext cx="6949932" cy="697868"/>
            <a:chOff x="0" y="0"/>
            <a:chExt cx="4047257" cy="40640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4047257" cy="406400"/>
            </a:xfrm>
            <a:custGeom>
              <a:avLst/>
              <a:gdLst/>
              <a:ahLst/>
              <a:cxnLst/>
              <a:rect l="l" t="t" r="r" b="b"/>
              <a:pathLst>
                <a:path w="4047257" h="406400">
                  <a:moveTo>
                    <a:pt x="3844057" y="0"/>
                  </a:moveTo>
                  <a:cubicBezTo>
                    <a:pt x="3956282" y="0"/>
                    <a:pt x="4047257" y="90976"/>
                    <a:pt x="4047257" y="203200"/>
                  </a:cubicBezTo>
                  <a:cubicBezTo>
                    <a:pt x="4047257" y="315424"/>
                    <a:pt x="3956282" y="406400"/>
                    <a:pt x="3844057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F7EF"/>
            </a:solidFill>
            <a:ln w="19050" cap="sq">
              <a:solidFill>
                <a:srgbClr val="8F6234"/>
              </a:solidFill>
              <a:prstDash val="solid"/>
              <a:miter/>
            </a:ln>
          </p:spPr>
        </p:sp>
        <p:sp>
          <p:nvSpPr>
            <p:cNvPr id="38" name="TextBox 38"/>
            <p:cNvSpPr txBox="1"/>
            <p:nvPr/>
          </p:nvSpPr>
          <p:spPr>
            <a:xfrm>
              <a:off x="0" y="-47625"/>
              <a:ext cx="4047257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9" name="Freeform 39"/>
          <p:cNvSpPr/>
          <p:nvPr/>
        </p:nvSpPr>
        <p:spPr>
          <a:xfrm rot="1627902">
            <a:off x="6457017" y="3102323"/>
            <a:ext cx="2254244" cy="971374"/>
          </a:xfrm>
          <a:custGeom>
            <a:avLst/>
            <a:gdLst/>
            <a:ahLst/>
            <a:cxnLst/>
            <a:rect l="l" t="t" r="r" b="b"/>
            <a:pathLst>
              <a:path w="2254244" h="971374">
                <a:moveTo>
                  <a:pt x="0" y="0"/>
                </a:moveTo>
                <a:lnTo>
                  <a:pt x="2254245" y="0"/>
                </a:lnTo>
                <a:lnTo>
                  <a:pt x="2254245" y="971375"/>
                </a:lnTo>
                <a:lnTo>
                  <a:pt x="0" y="97137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0" name="Freeform 40"/>
          <p:cNvSpPr/>
          <p:nvPr/>
        </p:nvSpPr>
        <p:spPr>
          <a:xfrm flipH="1">
            <a:off x="1508910" y="4723685"/>
            <a:ext cx="1134412" cy="1211508"/>
          </a:xfrm>
          <a:custGeom>
            <a:avLst/>
            <a:gdLst/>
            <a:ahLst/>
            <a:cxnLst/>
            <a:rect l="l" t="t" r="r" b="b"/>
            <a:pathLst>
              <a:path w="1134412" h="1211508">
                <a:moveTo>
                  <a:pt x="1134412" y="0"/>
                </a:moveTo>
                <a:lnTo>
                  <a:pt x="0" y="0"/>
                </a:lnTo>
                <a:lnTo>
                  <a:pt x="0" y="1211508"/>
                </a:lnTo>
                <a:lnTo>
                  <a:pt x="1134412" y="1211508"/>
                </a:lnTo>
                <a:lnTo>
                  <a:pt x="1134412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41" name="Group 41"/>
          <p:cNvGrpSpPr/>
          <p:nvPr/>
        </p:nvGrpSpPr>
        <p:grpSpPr>
          <a:xfrm>
            <a:off x="-1929195" y="8389571"/>
            <a:ext cx="3735531" cy="3735531"/>
            <a:chOff x="0" y="0"/>
            <a:chExt cx="812800" cy="812800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BA996"/>
            </a:solidFill>
            <a:ln w="952500" cap="sq">
              <a:gradFill>
                <a:gsLst>
                  <a:gs pos="0">
                    <a:srgbClr val="0CC0DF">
                      <a:alpha val="100000"/>
                    </a:srgbClr>
                  </a:gs>
                  <a:gs pos="100000">
                    <a:srgbClr val="FFDE59">
                      <a:alpha val="100000"/>
                    </a:srgbClr>
                  </a:gs>
                </a:gsLst>
                <a:lin ang="0"/>
              </a:gradFill>
              <a:prstDash val="solid"/>
              <a:miter/>
            </a:ln>
          </p:spPr>
        </p:sp>
        <p:sp>
          <p:nvSpPr>
            <p:cNvPr id="43" name="TextBox 4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44" name="Freeform 44"/>
          <p:cNvSpPr/>
          <p:nvPr/>
        </p:nvSpPr>
        <p:spPr>
          <a:xfrm>
            <a:off x="2076116" y="3872707"/>
            <a:ext cx="4813196" cy="6520339"/>
          </a:xfrm>
          <a:custGeom>
            <a:avLst/>
            <a:gdLst/>
            <a:ahLst/>
            <a:cxnLst/>
            <a:rect l="l" t="t" r="r" b="b"/>
            <a:pathLst>
              <a:path w="4813196" h="6520339">
                <a:moveTo>
                  <a:pt x="0" y="0"/>
                </a:moveTo>
                <a:lnTo>
                  <a:pt x="4813195" y="0"/>
                </a:lnTo>
                <a:lnTo>
                  <a:pt x="4813195" y="6520339"/>
                </a:lnTo>
                <a:lnTo>
                  <a:pt x="0" y="652033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45" name="TextBox 45"/>
          <p:cNvSpPr txBox="1"/>
          <p:nvPr/>
        </p:nvSpPr>
        <p:spPr>
          <a:xfrm>
            <a:off x="10305504" y="3035702"/>
            <a:ext cx="6573360" cy="5212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17"/>
              </a:lnSpc>
              <a:spcBef>
                <a:spcPct val="0"/>
              </a:spcBef>
            </a:pPr>
            <a:r>
              <a:rPr lang="en-US" sz="2726" b="1">
                <a:solidFill>
                  <a:srgbClr val="1E302C"/>
                </a:solidFill>
                <a:latin typeface="ITC Franklin Gothic LT Semi-Bold"/>
                <a:ea typeface="ITC Franklin Gothic LT Semi-Bold"/>
                <a:cs typeface="ITC Franklin Gothic LT Semi-Bold"/>
                <a:sym typeface="ITC Franklin Gothic LT Semi-Bold"/>
              </a:rPr>
              <a:t>законодательство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10305504" y="3934305"/>
            <a:ext cx="6573360" cy="5212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17"/>
              </a:lnSpc>
              <a:spcBef>
                <a:spcPct val="0"/>
              </a:spcBef>
            </a:pPr>
            <a:r>
              <a:rPr lang="en-US" sz="2726" b="1">
                <a:solidFill>
                  <a:srgbClr val="1E302C"/>
                </a:solidFill>
                <a:latin typeface="ITC Franklin Gothic LT Semi-Bold"/>
                <a:ea typeface="ITC Franklin Gothic LT Semi-Bold"/>
                <a:cs typeface="ITC Franklin Gothic LT Semi-Bold"/>
                <a:sym typeface="ITC Franklin Gothic LT Semi-Bold"/>
              </a:rPr>
              <a:t>судебная практика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10305504" y="4951003"/>
            <a:ext cx="6573360" cy="403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77"/>
              </a:lnSpc>
              <a:spcBef>
                <a:spcPct val="0"/>
              </a:spcBef>
            </a:pPr>
            <a:r>
              <a:rPr lang="en-US" sz="2126" b="1">
                <a:solidFill>
                  <a:srgbClr val="1E302C"/>
                </a:solidFill>
                <a:latin typeface="ITC Franklin Gothic LT Semi-Bold"/>
                <a:ea typeface="ITC Franklin Gothic LT Semi-Bold"/>
                <a:cs typeface="ITC Franklin Gothic LT Semi-Bold"/>
                <a:sym typeface="ITC Franklin Gothic LT Semi-Bold"/>
              </a:rPr>
              <a:t>ФИНАНСОВЫЕ И КАДРОВЫЕ КОНСУЛЬТАЦИИ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10097676" y="5858993"/>
            <a:ext cx="6781188" cy="3780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87"/>
              </a:lnSpc>
              <a:spcBef>
                <a:spcPct val="0"/>
              </a:spcBef>
            </a:pPr>
            <a:r>
              <a:rPr lang="en-US" sz="1991" b="1">
                <a:solidFill>
                  <a:srgbClr val="1E302C"/>
                </a:solidFill>
                <a:latin typeface="ITC Franklin Gothic LT Semi-Bold"/>
                <a:ea typeface="ITC Franklin Gothic LT Semi-Bold"/>
                <a:cs typeface="ITC Franklin Gothic LT Semi-Bold"/>
                <a:sym typeface="ITC Franklin Gothic LT Semi-Bold"/>
              </a:rPr>
              <a:t>КОНСУЛЬТАЦИИ ДЛЯ БЮДЖЕТНЫХ ОРГАНИЗАЦИЙ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10305504" y="6627985"/>
            <a:ext cx="6573360" cy="5212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17"/>
              </a:lnSpc>
              <a:spcBef>
                <a:spcPct val="0"/>
              </a:spcBef>
            </a:pPr>
            <a:r>
              <a:rPr lang="en-US" sz="2726" b="1">
                <a:solidFill>
                  <a:srgbClr val="1E302C"/>
                </a:solidFill>
                <a:latin typeface="ITC Franklin Gothic LT Semi-Bold"/>
                <a:ea typeface="ITC Franklin Gothic LT Semi-Bold"/>
                <a:cs typeface="ITC Franklin Gothic LT Semi-Bold"/>
                <a:sym typeface="ITC Franklin Gothic LT Semi-Bold"/>
              </a:rPr>
              <a:t>комментарии законодательства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10305504" y="7525878"/>
            <a:ext cx="6573360" cy="5212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17"/>
              </a:lnSpc>
              <a:spcBef>
                <a:spcPct val="0"/>
              </a:spcBef>
            </a:pPr>
            <a:r>
              <a:rPr lang="en-US" sz="2726" b="1">
                <a:solidFill>
                  <a:srgbClr val="1E302C"/>
                </a:solidFill>
                <a:latin typeface="ITC Franklin Gothic LT Semi-Bold"/>
                <a:ea typeface="ITC Franklin Gothic LT Semi-Bold"/>
                <a:cs typeface="ITC Franklin Gothic LT Semi-Bold"/>
                <a:sym typeface="ITC Franklin Gothic LT Semi-Bold"/>
              </a:rPr>
              <a:t>формы документов</a:t>
            </a:r>
          </a:p>
        </p:txBody>
      </p:sp>
      <p:grpSp>
        <p:nvGrpSpPr>
          <p:cNvPr id="51" name="Group 51"/>
          <p:cNvGrpSpPr/>
          <p:nvPr/>
        </p:nvGrpSpPr>
        <p:grpSpPr>
          <a:xfrm>
            <a:off x="10013304" y="8362173"/>
            <a:ext cx="6949932" cy="697868"/>
            <a:chOff x="0" y="0"/>
            <a:chExt cx="4047257" cy="406400"/>
          </a:xfrm>
        </p:grpSpPr>
        <p:sp>
          <p:nvSpPr>
            <p:cNvPr id="52" name="Freeform 52"/>
            <p:cNvSpPr/>
            <p:nvPr/>
          </p:nvSpPr>
          <p:spPr>
            <a:xfrm>
              <a:off x="0" y="0"/>
              <a:ext cx="4047257" cy="406400"/>
            </a:xfrm>
            <a:custGeom>
              <a:avLst/>
              <a:gdLst/>
              <a:ahLst/>
              <a:cxnLst/>
              <a:rect l="l" t="t" r="r" b="b"/>
              <a:pathLst>
                <a:path w="4047257" h="406400">
                  <a:moveTo>
                    <a:pt x="3844057" y="0"/>
                  </a:moveTo>
                  <a:cubicBezTo>
                    <a:pt x="3956282" y="0"/>
                    <a:pt x="4047257" y="90976"/>
                    <a:pt x="4047257" y="203200"/>
                  </a:cubicBezTo>
                  <a:cubicBezTo>
                    <a:pt x="4047257" y="315424"/>
                    <a:pt x="3956282" y="406400"/>
                    <a:pt x="3844057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F7EF"/>
            </a:solidFill>
            <a:ln w="19050" cap="sq">
              <a:solidFill>
                <a:srgbClr val="8F6234"/>
              </a:solidFill>
              <a:prstDash val="solid"/>
              <a:miter/>
            </a:ln>
          </p:spPr>
        </p:sp>
        <p:sp>
          <p:nvSpPr>
            <p:cNvPr id="53" name="TextBox 53"/>
            <p:cNvSpPr txBox="1"/>
            <p:nvPr/>
          </p:nvSpPr>
          <p:spPr>
            <a:xfrm>
              <a:off x="0" y="-104775"/>
              <a:ext cx="4047257" cy="511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79"/>
                </a:lnSpc>
              </a:pPr>
              <a:r>
                <a:rPr lang="en-US" sz="2699" b="1">
                  <a:solidFill>
                    <a:srgbClr val="1E302C"/>
                  </a:solidFill>
                  <a:latin typeface="ITC Franklin Gothic LT Semi-Bold"/>
                  <a:ea typeface="ITC Franklin Gothic LT Semi-Bold"/>
                  <a:cs typeface="ITC Franklin Gothic LT Semi-Bold"/>
                  <a:sym typeface="ITC Franklin Gothic LT Semi-Bold"/>
                </a:rPr>
                <a:t>технические нормы и правила...</a:t>
              </a:r>
            </a:p>
          </p:txBody>
        </p:sp>
      </p:grpSp>
      <p:sp>
        <p:nvSpPr>
          <p:cNvPr id="54" name="Freeform 54"/>
          <p:cNvSpPr/>
          <p:nvPr/>
        </p:nvSpPr>
        <p:spPr>
          <a:xfrm>
            <a:off x="9018275" y="8389571"/>
            <a:ext cx="697868" cy="697868"/>
          </a:xfrm>
          <a:custGeom>
            <a:avLst/>
            <a:gdLst/>
            <a:ahLst/>
            <a:cxnLst/>
            <a:rect l="l" t="t" r="r" b="b"/>
            <a:pathLst>
              <a:path w="697868" h="697868">
                <a:moveTo>
                  <a:pt x="0" y="0"/>
                </a:moveTo>
                <a:lnTo>
                  <a:pt x="697868" y="0"/>
                </a:lnTo>
                <a:lnTo>
                  <a:pt x="697868" y="697868"/>
                </a:lnTo>
                <a:lnTo>
                  <a:pt x="0" y="69786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4517814" y="-315404"/>
            <a:ext cx="3964281" cy="10917809"/>
            <a:chOff x="0" y="0"/>
            <a:chExt cx="1044090" cy="287547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44090" cy="2875472"/>
            </a:xfrm>
            <a:custGeom>
              <a:avLst/>
              <a:gdLst/>
              <a:ahLst/>
              <a:cxnLst/>
              <a:rect l="l" t="t" r="r" b="b"/>
              <a:pathLst>
                <a:path w="1044090" h="2875472">
                  <a:moveTo>
                    <a:pt x="0" y="0"/>
                  </a:moveTo>
                  <a:lnTo>
                    <a:pt x="1044090" y="0"/>
                  </a:lnTo>
                  <a:lnTo>
                    <a:pt x="1044090" y="2875472"/>
                  </a:lnTo>
                  <a:lnTo>
                    <a:pt x="0" y="2875472"/>
                  </a:lnTo>
                  <a:close/>
                </a:path>
              </a:pathLst>
            </a:custGeom>
            <a:solidFill>
              <a:srgbClr val="2BA996"/>
            </a:solidFill>
            <a:ln cap="sq">
              <a:noFill/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044090" cy="29135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1867766" y="-1614217"/>
            <a:ext cx="3735531" cy="3735531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0" cap="sq">
              <a:gradFill>
                <a:gsLst>
                  <a:gs pos="0">
                    <a:srgbClr val="0CC0DF">
                      <a:alpha val="100000"/>
                    </a:srgbClr>
                  </a:gs>
                  <a:gs pos="100000">
                    <a:srgbClr val="FFDE59">
                      <a:alpha val="100000"/>
                    </a:srgbClr>
                  </a:gs>
                </a:gsLst>
                <a:lin ang="0"/>
              </a:gra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3244262" y="7327625"/>
            <a:ext cx="5237833" cy="2959375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8974569" y="4611812"/>
            <a:ext cx="9898" cy="9276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64"/>
              </a:lnSpc>
            </a:pPr>
            <a:endParaRPr/>
          </a:p>
        </p:txBody>
      </p:sp>
      <p:sp>
        <p:nvSpPr>
          <p:cNvPr id="10" name="TextBox 10"/>
          <p:cNvSpPr txBox="1"/>
          <p:nvPr/>
        </p:nvSpPr>
        <p:spPr>
          <a:xfrm>
            <a:off x="1867766" y="3023170"/>
            <a:ext cx="12228407" cy="69143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54830" lvl="1" indent="-327415" algn="l">
              <a:lnSpc>
                <a:spcPts val="4246"/>
              </a:lnSpc>
              <a:buFont typeface="Arial"/>
              <a:buChar char="•"/>
            </a:pPr>
            <a:r>
              <a:rPr lang="en-US" sz="3033">
                <a:solidFill>
                  <a:srgbClr val="01237D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Одновременно с открытием ЦОДа в Кировской детской библиотеке был открыт консультационный центр для людей пожилого возраста.</a:t>
            </a:r>
          </a:p>
          <a:p>
            <a:pPr marL="654830" lvl="1" indent="-327415" algn="l">
              <a:lnSpc>
                <a:spcPts val="4246"/>
              </a:lnSpc>
              <a:buFont typeface="Arial"/>
              <a:buChar char="•"/>
            </a:pPr>
            <a:r>
              <a:rPr lang="en-US" sz="3033">
                <a:solidFill>
                  <a:srgbClr val="01237D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Желающих освоить работу на компьютере немало: люди старшего поколения не желают отставать от своих детей и внуков, кроме того, наслышавшись о буквально безграничных возможностях Интернета, хотят и сами научиться его использовать. Консультации проходят индивидуально, полученный теоретический материал тут же закрепляется  на практике. Посетители Центра получают знания  с “нуля” до уровня “уверенный пользователь”. Консультации бесплатные.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600261" y="110674"/>
            <a:ext cx="12917554" cy="26190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518"/>
              </a:lnSpc>
            </a:pPr>
            <a:r>
              <a:rPr lang="en-US" sz="7513" b="1">
                <a:solidFill>
                  <a:srgbClr val="2BA99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Школа компьютерной грамотности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4517814" y="-315404"/>
            <a:ext cx="3964281" cy="10917809"/>
            <a:chOff x="0" y="0"/>
            <a:chExt cx="1044090" cy="287547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44090" cy="2875472"/>
            </a:xfrm>
            <a:custGeom>
              <a:avLst/>
              <a:gdLst/>
              <a:ahLst/>
              <a:cxnLst/>
              <a:rect l="l" t="t" r="r" b="b"/>
              <a:pathLst>
                <a:path w="1044090" h="2875472">
                  <a:moveTo>
                    <a:pt x="0" y="0"/>
                  </a:moveTo>
                  <a:lnTo>
                    <a:pt x="1044090" y="0"/>
                  </a:lnTo>
                  <a:lnTo>
                    <a:pt x="1044090" y="2875472"/>
                  </a:lnTo>
                  <a:lnTo>
                    <a:pt x="0" y="2875472"/>
                  </a:lnTo>
                  <a:close/>
                </a:path>
              </a:pathLst>
            </a:custGeom>
            <a:solidFill>
              <a:srgbClr val="2BA996"/>
            </a:solidFill>
            <a:ln cap="sq">
              <a:noFill/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044090" cy="29135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1867766" y="-1614217"/>
            <a:ext cx="3735531" cy="3735531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0" cap="sq">
              <a:gradFill>
                <a:gsLst>
                  <a:gs pos="0">
                    <a:srgbClr val="0CC0DF">
                      <a:alpha val="100000"/>
                    </a:srgbClr>
                  </a:gs>
                  <a:gs pos="100000">
                    <a:srgbClr val="FFDE59">
                      <a:alpha val="100000"/>
                    </a:srgbClr>
                  </a:gs>
                </a:gsLst>
                <a:lin ang="0"/>
              </a:gra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8974569" y="4611812"/>
            <a:ext cx="9898" cy="9276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64"/>
              </a:lnSpc>
            </a:pPr>
            <a:endParaRPr/>
          </a:p>
        </p:txBody>
      </p:sp>
      <p:sp>
        <p:nvSpPr>
          <p:cNvPr id="10" name="TextBox 10"/>
          <p:cNvSpPr txBox="1"/>
          <p:nvPr/>
        </p:nvSpPr>
        <p:spPr>
          <a:xfrm>
            <a:off x="371606" y="1701239"/>
            <a:ext cx="11425125" cy="79891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8891" lvl="1" indent="-379445" algn="l">
              <a:lnSpc>
                <a:spcPts val="4921"/>
              </a:lnSpc>
              <a:buFont typeface="Arial"/>
              <a:buChar char="•"/>
            </a:pPr>
            <a:r>
              <a:rPr lang="en-US" sz="3515" b="1">
                <a:solidFill>
                  <a:srgbClr val="176055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Обслуживание в ЦОД осуществляется безвозмездно при наличии паспорта.</a:t>
            </a:r>
          </a:p>
          <a:p>
            <a:pPr marL="758891" lvl="1" indent="-379445" algn="l">
              <a:lnSpc>
                <a:spcPts val="4921"/>
              </a:lnSpc>
              <a:buFont typeface="Arial"/>
              <a:buChar char="•"/>
            </a:pPr>
            <a:r>
              <a:rPr lang="en-US" sz="3515" b="1">
                <a:solidFill>
                  <a:srgbClr val="176055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ЦОД работает в соответствии с режимом работы библиотеки.</a:t>
            </a:r>
          </a:p>
          <a:p>
            <a:pPr marL="758891" lvl="1" indent="-379445" algn="l">
              <a:lnSpc>
                <a:spcPts val="4921"/>
              </a:lnSpc>
              <a:buFont typeface="Arial"/>
              <a:buChar char="•"/>
            </a:pPr>
            <a:r>
              <a:rPr lang="en-US" sz="3515" b="1">
                <a:solidFill>
                  <a:srgbClr val="176055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Обслуживание пользователей осуществляется без предварительной записи.</a:t>
            </a:r>
          </a:p>
          <a:p>
            <a:pPr marL="758891" lvl="1" indent="-379445" algn="l">
              <a:lnSpc>
                <a:spcPts val="4921"/>
              </a:lnSpc>
              <a:buFont typeface="Arial"/>
              <a:buChar char="•"/>
            </a:pPr>
            <a:r>
              <a:rPr lang="en-US" sz="3515" b="1">
                <a:solidFill>
                  <a:srgbClr val="176055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Для учета посещаемости, изучения запросов и ведения статистики пользователи ЦОД обязаны записаться в библиотеку (при первом посещении).</a:t>
            </a:r>
          </a:p>
          <a:p>
            <a:pPr marL="737334" lvl="1" indent="-368667" algn="l">
              <a:lnSpc>
                <a:spcPts val="4781"/>
              </a:lnSpc>
              <a:buFont typeface="Arial"/>
              <a:buChar char="•"/>
            </a:pPr>
            <a:r>
              <a:rPr lang="en-US" sz="3415" b="1">
                <a:solidFill>
                  <a:srgbClr val="176055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Работа за компьютером в ЦОД прекращается за 30 минут до закрытия библиотеки.</a:t>
            </a:r>
          </a:p>
        </p:txBody>
      </p:sp>
      <p:sp>
        <p:nvSpPr>
          <p:cNvPr id="11" name="Freeform 9"/>
          <p:cNvSpPr/>
          <p:nvPr/>
        </p:nvSpPr>
        <p:spPr>
          <a:xfrm>
            <a:off x="11503568" y="556528"/>
            <a:ext cx="6564859" cy="9173943"/>
          </a:xfrm>
          <a:custGeom>
            <a:avLst/>
            <a:gdLst/>
            <a:ahLst/>
            <a:cxnLst/>
            <a:rect l="l" t="t" r="r" b="b"/>
            <a:pathLst>
              <a:path w="6564859" h="9173943">
                <a:moveTo>
                  <a:pt x="0" y="0"/>
                </a:moveTo>
                <a:lnTo>
                  <a:pt x="6564859" y="0"/>
                </a:lnTo>
                <a:lnTo>
                  <a:pt x="6564859" y="9173944"/>
                </a:lnTo>
                <a:lnTo>
                  <a:pt x="0" y="91739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403" r="-2403"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3123127"/>
            <a:ext cx="10686410" cy="4279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415"/>
              </a:lnSpc>
            </a:pPr>
            <a:r>
              <a:rPr lang="en-US" sz="8154">
                <a:solidFill>
                  <a:srgbClr val="2BA996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ДОРОГИЕ ДРУЗЬЯ, ЖДЕМ ВАС </a:t>
            </a:r>
          </a:p>
          <a:p>
            <a:pPr marL="0" lvl="0" indent="0" algn="ctr">
              <a:lnSpc>
                <a:spcPts val="11415"/>
              </a:lnSpc>
              <a:spcBef>
                <a:spcPct val="0"/>
              </a:spcBef>
            </a:pPr>
            <a:r>
              <a:rPr lang="en-US" sz="8154">
                <a:solidFill>
                  <a:srgbClr val="2BA996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В БИБЛИОТЕКЕ!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1926569" y="0"/>
            <a:ext cx="6361431" cy="1160977"/>
            <a:chOff x="0" y="0"/>
            <a:chExt cx="1675439" cy="30577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675439" cy="305772"/>
            </a:xfrm>
            <a:custGeom>
              <a:avLst/>
              <a:gdLst/>
              <a:ahLst/>
              <a:cxnLst/>
              <a:rect l="l" t="t" r="r" b="b"/>
              <a:pathLst>
                <a:path w="1675439" h="305772">
                  <a:moveTo>
                    <a:pt x="0" y="0"/>
                  </a:moveTo>
                  <a:lnTo>
                    <a:pt x="1675439" y="0"/>
                  </a:lnTo>
                  <a:lnTo>
                    <a:pt x="1675439" y="305772"/>
                  </a:lnTo>
                  <a:lnTo>
                    <a:pt x="0" y="305772"/>
                  </a:lnTo>
                  <a:close/>
                </a:path>
              </a:pathLst>
            </a:custGeom>
            <a:solidFill>
              <a:srgbClr val="2BA996"/>
            </a:solidFill>
            <a:ln cap="sq">
              <a:noFill/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1675439" cy="3438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1926569" y="0"/>
            <a:ext cx="6361431" cy="10867488"/>
            <a:chOff x="0" y="0"/>
            <a:chExt cx="1675439" cy="286221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675439" cy="2862219"/>
            </a:xfrm>
            <a:custGeom>
              <a:avLst/>
              <a:gdLst/>
              <a:ahLst/>
              <a:cxnLst/>
              <a:rect l="l" t="t" r="r" b="b"/>
              <a:pathLst>
                <a:path w="1675439" h="2862219">
                  <a:moveTo>
                    <a:pt x="0" y="0"/>
                  </a:moveTo>
                  <a:lnTo>
                    <a:pt x="1675439" y="0"/>
                  </a:lnTo>
                  <a:lnTo>
                    <a:pt x="1675439" y="2862219"/>
                  </a:lnTo>
                  <a:lnTo>
                    <a:pt x="0" y="2862219"/>
                  </a:lnTo>
                  <a:close/>
                </a:path>
              </a:pathLst>
            </a:custGeom>
            <a:solidFill>
              <a:srgbClr val="2BA996"/>
            </a:solidFill>
            <a:ln cap="sq">
              <a:noFill/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1675439" cy="29003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1503568" y="556528"/>
            <a:ext cx="6564859" cy="9173943"/>
          </a:xfrm>
          <a:custGeom>
            <a:avLst/>
            <a:gdLst/>
            <a:ahLst/>
            <a:cxnLst/>
            <a:rect l="l" t="t" r="r" b="b"/>
            <a:pathLst>
              <a:path w="6564859" h="9173943">
                <a:moveTo>
                  <a:pt x="0" y="0"/>
                </a:moveTo>
                <a:lnTo>
                  <a:pt x="6564859" y="0"/>
                </a:lnTo>
                <a:lnTo>
                  <a:pt x="6564859" y="9173944"/>
                </a:lnTo>
                <a:lnTo>
                  <a:pt x="0" y="91739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403" r="-2403"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-4856245" y="3909638"/>
            <a:ext cx="9392643" cy="9529477"/>
          </a:xfrm>
          <a:custGeom>
            <a:avLst/>
            <a:gdLst/>
            <a:ahLst/>
            <a:cxnLst/>
            <a:rect l="l" t="t" r="r" b="b"/>
            <a:pathLst>
              <a:path w="9392643" h="9529477">
                <a:moveTo>
                  <a:pt x="0" y="0"/>
                </a:moveTo>
                <a:lnTo>
                  <a:pt x="9392643" y="0"/>
                </a:lnTo>
                <a:lnTo>
                  <a:pt x="9392643" y="9529477"/>
                </a:lnTo>
                <a:lnTo>
                  <a:pt x="0" y="952947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0999"/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4678350" y="748028"/>
            <a:ext cx="3387109" cy="2537024"/>
          </a:xfrm>
          <a:custGeom>
            <a:avLst/>
            <a:gdLst/>
            <a:ahLst/>
            <a:cxnLst/>
            <a:rect l="l" t="t" r="r" b="b"/>
            <a:pathLst>
              <a:path w="3387109" h="2537024">
                <a:moveTo>
                  <a:pt x="0" y="0"/>
                </a:moveTo>
                <a:lnTo>
                  <a:pt x="3387109" y="0"/>
                </a:lnTo>
                <a:lnTo>
                  <a:pt x="3387109" y="2537024"/>
                </a:lnTo>
                <a:lnTo>
                  <a:pt x="0" y="253702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386</Words>
  <Application>Microsoft Office PowerPoint</Application>
  <PresentationFormat>Произвольный</PresentationFormat>
  <Paragraphs>45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7" baseType="lpstr">
      <vt:lpstr>Poppins Bold</vt:lpstr>
      <vt:lpstr>Open Sans Extra Bold</vt:lpstr>
      <vt:lpstr>Calibri</vt:lpstr>
      <vt:lpstr>ITC Franklin Gothic LT Semi-Bold</vt:lpstr>
      <vt:lpstr>Poppins</vt:lpstr>
      <vt:lpstr>Open Sans Bold</vt:lpstr>
      <vt:lpstr>Arial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Technology is Changing Education</dc:title>
  <cp:lastModifiedBy>AlexDi</cp:lastModifiedBy>
  <cp:revision>2</cp:revision>
  <dcterms:created xsi:type="dcterms:W3CDTF">2006-08-16T00:00:00Z</dcterms:created>
  <dcterms:modified xsi:type="dcterms:W3CDTF">2025-08-06T11:24:33Z</dcterms:modified>
  <dc:identifier>DAGDQJPoBqc</dc:identifier>
</cp:coreProperties>
</file>