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6" r:id="rId10"/>
    <p:sldId id="265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DE49-B020-4DC6-84A4-04E5D4629D6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7F24-0BA9-4CEB-9549-BBB8318C4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5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DE49-B020-4DC6-84A4-04E5D4629D6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7F24-0BA9-4CEB-9549-BBB8318C4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853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DE49-B020-4DC6-84A4-04E5D4629D6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7F24-0BA9-4CEB-9549-BBB8318C4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948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DE49-B020-4DC6-84A4-04E5D4629D6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7F24-0BA9-4CEB-9549-BBB8318C4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29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DE49-B020-4DC6-84A4-04E5D4629D6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7F24-0BA9-4CEB-9549-BBB8318C4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87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DE49-B020-4DC6-84A4-04E5D4629D6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7F24-0BA9-4CEB-9549-BBB8318C4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294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DE49-B020-4DC6-84A4-04E5D4629D6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7F24-0BA9-4CEB-9549-BBB8318C4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877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DE49-B020-4DC6-84A4-04E5D4629D6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7F24-0BA9-4CEB-9549-BBB8318C4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61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DE49-B020-4DC6-84A4-04E5D4629D6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7F24-0BA9-4CEB-9549-BBB8318C4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76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DE49-B020-4DC6-84A4-04E5D4629D6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7F24-0BA9-4CEB-9549-BBB8318C4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946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DE49-B020-4DC6-84A4-04E5D4629D6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7F24-0BA9-4CEB-9549-BBB8318C4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668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DDE49-B020-4DC6-84A4-04E5D4629D6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67F24-0BA9-4CEB-9549-BBB8318C4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818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9513" y="304178"/>
            <a:ext cx="9591261" cy="6215891"/>
          </a:xfrm>
        </p:spPr>
        <p:txBody>
          <a:bodyPr>
            <a:normAutofit/>
          </a:bodyPr>
          <a:lstStyle/>
          <a:p>
            <a:pPr algn="ctr"/>
            <a:r>
              <a:rPr lang="ru-RU" sz="8800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Открытие миров Герберта Уэллса</a:t>
            </a:r>
            <a:br>
              <a:rPr lang="ru-RU" sz="8800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</a:br>
            <a:r>
              <a:rPr lang="ru-RU" sz="8800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/>
            </a:r>
            <a:br>
              <a:rPr lang="ru-RU" sz="8800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</a:br>
            <a:r>
              <a:rPr lang="ru-RU" sz="6600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Пророчества писателя</a:t>
            </a:r>
            <a:endParaRPr lang="ru-RU" sz="6600" b="1" i="1" dirty="0">
              <a:solidFill>
                <a:schemeClr val="accent5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819" y="891715"/>
            <a:ext cx="3583181" cy="500269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729244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74">
        <p14:ferris dir="l"/>
      </p:transition>
    </mc:Choice>
    <mc:Fallback>
      <p:transition spd="slow" advTm="637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46000"/>
              </a:srgbClr>
            </a:gs>
            <a:gs pos="33000">
              <a:schemeClr val="accent1">
                <a:lumMod val="45000"/>
                <a:lumOff val="55000"/>
                <a:alpha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782" y="129208"/>
            <a:ext cx="11897139" cy="4194313"/>
          </a:xfrm>
        </p:spPr>
        <p:txBody>
          <a:bodyPr>
            <a:no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Sylfaen" panose="010A0502050306030303" pitchFamily="18" charset="0"/>
              </a:rPr>
              <a:t>21 сентября исполняется 160 лет со дня рождения </a:t>
            </a:r>
            <a:r>
              <a:rPr lang="ru-RU" b="1" i="1" dirty="0" smtClean="0">
                <a:solidFill>
                  <a:srgbClr val="002060"/>
                </a:solidFill>
                <a:latin typeface="Sylfaen" panose="010A0502050306030303" pitchFamily="18" charset="0"/>
              </a:rPr>
              <a:t>Герберта </a:t>
            </a:r>
            <a:r>
              <a:rPr lang="ru-RU" b="1" i="1" dirty="0" smtClean="0">
                <a:solidFill>
                  <a:srgbClr val="002060"/>
                </a:solidFill>
                <a:latin typeface="Sylfaen" panose="010A0502050306030303" pitchFamily="18" charset="0"/>
              </a:rPr>
              <a:t>Уэллса </a:t>
            </a:r>
            <a:r>
              <a:rPr lang="ru-RU" i="1" dirty="0" smtClean="0">
                <a:solidFill>
                  <a:srgbClr val="002060"/>
                </a:solidFill>
                <a:latin typeface="Sylfaen" panose="010A0502050306030303" pitchFamily="18" charset="0"/>
              </a:rPr>
              <a:t>(1866–1946) — выдающегося британского писателя и публициста, которого по праву называют одним из главных отцов-основоположников современной научной фантастики</a:t>
            </a:r>
            <a:endParaRPr lang="ru-RU" i="1" dirty="0">
              <a:solidFill>
                <a:srgbClr val="00206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565" y="4572000"/>
            <a:ext cx="11221278" cy="184867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i="1" dirty="0" smtClean="0">
                <a:solidFill>
                  <a:srgbClr val="002060"/>
                </a:solidFill>
                <a:latin typeface="Sylfaen" panose="010A0502050306030303" pitchFamily="18" charset="0"/>
              </a:rPr>
              <a:t>Все книги писателя отличаются оригинальностью, непредсказуемым сюжетом и яркими, интересными героями. </a:t>
            </a:r>
            <a:endParaRPr lang="ru-RU" sz="4000" i="1" dirty="0">
              <a:solidFill>
                <a:srgbClr val="002060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547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620">
        <p14:ferris dir="l"/>
      </p:transition>
    </mc:Choice>
    <mc:Fallback>
      <p:transition spd="slow" advTm="1762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7030A0">
                <a:alpha val="46000"/>
              </a:srgbClr>
            </a:gs>
            <a:gs pos="33000">
              <a:schemeClr val="accent1">
                <a:lumMod val="45000"/>
                <a:lumOff val="55000"/>
                <a:alpha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2952" y="365155"/>
            <a:ext cx="3196003" cy="50119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24" y="285642"/>
            <a:ext cx="2917039" cy="4399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983" y="3278280"/>
            <a:ext cx="2378837" cy="35630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4530" y="196190"/>
            <a:ext cx="2177199" cy="34097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3679" y="3278280"/>
            <a:ext cx="2433119" cy="35130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096" y="196190"/>
            <a:ext cx="2249746" cy="35290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4119" y="3013759"/>
            <a:ext cx="2591382" cy="384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16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47">
        <p14:ferris dir="l"/>
      </p:transition>
    </mc:Choice>
    <mc:Fallback>
      <p:transition spd="slow" advTm="424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>
                <a:alpha val="46000"/>
              </a:srgbClr>
            </a:gs>
            <a:gs pos="33000">
              <a:schemeClr val="accent1">
                <a:lumMod val="45000"/>
                <a:lumOff val="55000"/>
                <a:alpha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322" y="377687"/>
            <a:ext cx="11171582" cy="2862471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  <a:latin typeface="Sylfaen" panose="010A0502050306030303" pitchFamily="18" charset="0"/>
              </a:rPr>
              <a:t>А некоторые изобретения, описанные  им более ста лет назад, сегодня действительно существуют.</a:t>
            </a:r>
            <a:br>
              <a:rPr lang="ru-RU" sz="4800" b="1" i="1" dirty="0" smtClean="0">
                <a:solidFill>
                  <a:srgbClr val="002060"/>
                </a:solidFill>
                <a:latin typeface="Sylfaen" panose="010A0502050306030303" pitchFamily="18" charset="0"/>
              </a:rPr>
            </a:br>
            <a:endParaRPr lang="ru-RU" sz="4800" b="1" i="1" dirty="0">
              <a:solidFill>
                <a:srgbClr val="00206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8052" y="2981739"/>
            <a:ext cx="11777870" cy="321510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i="1" dirty="0" smtClean="0">
                <a:solidFill>
                  <a:srgbClr val="002060"/>
                </a:solidFill>
                <a:latin typeface="Sylfaen" panose="010A0502050306030303" pitchFamily="18" charset="0"/>
              </a:rPr>
              <a:t>Герберт Уэллс предсказал в своих книгах появление                                      </a:t>
            </a:r>
            <a:r>
              <a:rPr lang="ru-RU" sz="54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атомной бомбы, лазеров, видеосвязи           генной инженерии и др..</a:t>
            </a:r>
            <a:endParaRPr lang="ru-RU" sz="5400" b="1" i="1" dirty="0">
              <a:solidFill>
                <a:srgbClr val="C00000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071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07">
        <p14:ferris dir="l"/>
      </p:transition>
    </mc:Choice>
    <mc:Fallback>
      <p:transition spd="slow" advTm="78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722" y="0"/>
            <a:ext cx="11589025" cy="6440557"/>
          </a:xfrm>
        </p:spPr>
        <p:txBody>
          <a:bodyPr>
            <a:noAutofit/>
          </a:bodyPr>
          <a:lstStyle/>
          <a:p>
            <a:pPr algn="ctr"/>
            <a:r>
              <a:rPr lang="ru-RU" sz="72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Атомная бомба </a:t>
            </a:r>
            <a:r>
              <a:rPr lang="ru-RU" sz="60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/>
            </a:r>
            <a:br>
              <a:rPr lang="ru-RU" sz="60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</a:br>
            <a: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В романе «Освобождённый мир» (1914) он детально описал оружие на основе расщепления атома и даже использовал сам термин «атомная бомба»</a:t>
            </a:r>
            <a:endParaRPr lang="ru-RU" sz="6000" b="1" i="1" dirty="0">
              <a:solidFill>
                <a:schemeClr val="accent5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722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7833">
        <p14:vortex dir="r"/>
      </p:transition>
    </mc:Choice>
    <mc:Fallback>
      <p:transition spd="slow" advTm="783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29209" y="123008"/>
            <a:ext cx="8213655" cy="4965827"/>
          </a:xfrm>
        </p:spPr>
        <p:txBody>
          <a:bodyPr>
            <a:noAutofit/>
          </a:bodyPr>
          <a:lstStyle/>
          <a:p>
            <a:pPr algn="ctr"/>
            <a:r>
              <a:rPr lang="ru-RU" sz="60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Лазер  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                                                     В романе «Война миров» (1897) марсиане используют концентрированный невидимый «тепловой луч», который плавит металл и сжигает всё на своём пути - прямая аналогия современного лазера</a:t>
            </a:r>
            <a:endParaRPr lang="ru-RU" b="1" i="1" dirty="0">
              <a:solidFill>
                <a:schemeClr val="accent5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0" y="5377070"/>
            <a:ext cx="11800439" cy="148092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«...Эта огненная смерть, этот невидимый неотвратимый пылающий меч наносил мгновенные, меткие удары».</a:t>
            </a:r>
            <a:endParaRPr lang="ru-RU" sz="3600" b="1" i="1" dirty="0">
              <a:solidFill>
                <a:schemeClr val="accent5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2864" y="333376"/>
            <a:ext cx="3457575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98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61">
        <p14:ferris dir="l"/>
      </p:transition>
    </mc:Choice>
    <mc:Fallback>
      <p:transition spd="slow" advTm="1226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8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1" y="377687"/>
            <a:ext cx="11748052" cy="6351104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Генная инженерия </a:t>
            </a:r>
            <a:r>
              <a:rPr lang="ru-RU" sz="4000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/>
            </a:r>
            <a:br>
              <a:rPr lang="ru-RU" sz="4000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</a:b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Герберт Уэллс предвосхитил идеи генной инженерии в своем знаменитом романе «Остров доктора Моро», изданном в 1896 году. Хирург-вивисектор Моро проводит чудовищные эксперименты на затерянном острове. Путем пересадки органов, изменения тканей, хирургического вмешательства ученый насильственно превращает диких животных в подобие людей</a:t>
            </a: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.</a:t>
            </a:r>
            <a:br>
              <a:rPr lang="ru-RU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</a:br>
            <a:endParaRPr lang="ru-RU" i="1" dirty="0">
              <a:solidFill>
                <a:schemeClr val="accent5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6896" y="5695122"/>
            <a:ext cx="11469756" cy="116287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6721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9140">
        <p14:vortex dir="r"/>
      </p:transition>
    </mc:Choice>
    <mc:Fallback>
      <p:transition spd="slow" advTm="1914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321" y="404881"/>
            <a:ext cx="11261035" cy="609530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Автоматические двери</a:t>
            </a:r>
            <a:r>
              <a:rPr lang="ru-RU" sz="4900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/>
            </a:r>
            <a:br>
              <a:rPr lang="ru-RU" sz="4900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</a:br>
            <a:r>
              <a:rPr lang="ru-RU" sz="4900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«Через уже ставшую привычной скользящую дверь в стене Грэхэм вышел на площадку…»</a:t>
            </a:r>
            <a:br>
              <a:rPr lang="ru-RU" sz="4900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</a:br>
            <a:r>
              <a:rPr lang="ru-RU" sz="4900" b="1" i="1" dirty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/>
            </a:r>
            <a:br>
              <a:rPr lang="ru-RU" sz="4900" b="1" i="1" dirty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</a:br>
            <a:r>
              <a:rPr lang="ru-RU" sz="4900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 Этот фрагмент из романа Герберта Уэллса «Когда Спящий проснётся» (1899) считается одним из первых и наиболее точных предсказаний появления автоматических раздвижных дверей в литературе.</a:t>
            </a:r>
            <a:br>
              <a:rPr lang="ru-RU" sz="4900" b="1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</a:b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532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51">
        <p14:ferris dir="l"/>
      </p:transition>
    </mc:Choice>
    <mc:Fallback>
      <p:transition spd="slow" advTm="141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7030A0">
                <a:alpha val="46000"/>
              </a:srgbClr>
            </a:gs>
            <a:gs pos="33000">
              <a:schemeClr val="accent1">
                <a:lumMod val="45000"/>
                <a:lumOff val="55000"/>
                <a:alpha val="40000"/>
              </a:schemeClr>
            </a:gs>
            <a:gs pos="54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17014"/>
          </a:xfrm>
        </p:spPr>
        <p:txBody>
          <a:bodyPr>
            <a:noAutofit/>
          </a:bodyPr>
          <a:lstStyle/>
          <a:p>
            <a:pPr algn="ctr"/>
            <a:r>
              <a:rPr lang="ru-RU" sz="60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Вторая мировая война</a:t>
            </a:r>
            <a:r>
              <a:rPr lang="ru-RU" sz="6000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/>
            </a:r>
            <a:br>
              <a:rPr lang="ru-RU" sz="6000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</a:br>
            <a:r>
              <a:rPr lang="ru-RU" sz="6000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 </a:t>
            </a:r>
            <a:r>
              <a:rPr lang="ru-RU" sz="5400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В книге «Облик грядущего» (1933) Уэллс «назначил» дату начала Второй мировой на январь 1940 года. Он ошибся всего лишь </a:t>
            </a:r>
            <a:r>
              <a:rPr lang="ru-RU" sz="5400" i="1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на </a:t>
            </a:r>
            <a:r>
              <a:rPr lang="ru-RU" sz="5400" i="1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пять месяцев.</a:t>
            </a:r>
            <a:endParaRPr lang="ru-RU" sz="5400" i="1" dirty="0">
              <a:solidFill>
                <a:schemeClr val="accent5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784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14">
        <p14:ferris dir="l"/>
      </p:transition>
    </mc:Choice>
    <mc:Fallback>
      <p:transition spd="slow" advTm="661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rgbClr val="7030A0">
                <a:alpha val="46000"/>
              </a:srgbClr>
            </a:gs>
            <a:gs pos="33000">
              <a:schemeClr val="accent1">
                <a:lumMod val="45000"/>
                <a:lumOff val="55000"/>
                <a:alpha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65125"/>
            <a:ext cx="11817626" cy="5817014"/>
          </a:xfrm>
        </p:spPr>
        <p:txBody>
          <a:bodyPr>
            <a:normAutofit/>
          </a:bodyPr>
          <a:lstStyle/>
          <a:p>
            <a:pPr algn="ctr"/>
            <a:r>
              <a:rPr lang="ru-RU" sz="5400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Кроме того, Уэллс описал </a:t>
            </a:r>
            <a:br>
              <a:rPr lang="ru-RU" sz="5400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</a:br>
            <a:r>
              <a:rPr lang="ru-RU" sz="5400" i="1" dirty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/>
            </a:r>
            <a:br>
              <a:rPr lang="ru-RU" sz="5400" i="1" dirty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</a:br>
            <a:r>
              <a:rPr lang="ru-RU" sz="5400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  </a:t>
            </a:r>
            <a:r>
              <a:rPr lang="ru-RU" sz="54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бытовой видеомагнитофон </a:t>
            </a:r>
            <a:r>
              <a:rPr lang="ru-RU" sz="5400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(«Когда спящий проснется»),                        </a:t>
            </a:r>
            <a:r>
              <a:rPr lang="ru-RU" sz="54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танки </a:t>
            </a:r>
            <a:r>
              <a:rPr lang="ru-RU" sz="5400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(«Земные броненосцы»)          </a:t>
            </a:r>
            <a:r>
              <a:rPr lang="ru-RU" sz="54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применение самолетов в бою </a:t>
            </a:r>
            <a:r>
              <a:rPr lang="ru-RU" sz="5400" i="1" dirty="0" smtClean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(«Война в воздухе»).</a:t>
            </a:r>
            <a:endParaRPr lang="ru-RU" sz="5400" i="1" dirty="0">
              <a:solidFill>
                <a:schemeClr val="accent5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821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73">
        <p14:ferris dir="l"/>
      </p:transition>
    </mc:Choice>
    <mc:Fallback>
      <p:transition spd="slow" advTm="58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99591"/>
            <a:ext cx="11976652" cy="6579705"/>
          </a:xfrm>
        </p:spPr>
        <p:txBody>
          <a:bodyPr>
            <a:noAutofit/>
          </a:bodyPr>
          <a:lstStyle/>
          <a:p>
            <a:pPr algn="ctr"/>
            <a:r>
              <a:rPr lang="ru-RU" sz="72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«История человечества всё больше превращается в гонку между образованием и катастрофой».</a:t>
            </a:r>
            <a:br>
              <a:rPr lang="ru-RU" sz="72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</a:br>
            <a:r>
              <a:rPr lang="ru-RU" sz="72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                                                         </a:t>
            </a:r>
            <a:r>
              <a:rPr lang="ru-RU" sz="66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Герберт Уэллс</a:t>
            </a:r>
            <a:br>
              <a:rPr lang="ru-RU" sz="66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</a:br>
            <a:r>
              <a:rPr lang="ru-RU" sz="66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/>
            </a:r>
            <a:br>
              <a:rPr lang="ru-RU" sz="66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</a:br>
            <a:r>
              <a:rPr lang="ru-RU" sz="72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/>
            </a:r>
            <a:br>
              <a:rPr lang="ru-RU" sz="7200" b="1" i="1" dirty="0" smtClean="0">
                <a:solidFill>
                  <a:srgbClr val="C00000"/>
                </a:solidFill>
                <a:latin typeface="Sylfaen" panose="010A0502050306030303" pitchFamily="18" charset="0"/>
              </a:rPr>
            </a:br>
            <a:endParaRPr lang="ru-RU" sz="7200" b="1" i="1" dirty="0">
              <a:solidFill>
                <a:srgbClr val="C00000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5616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Tm="5884">
        <p15:prstTrans prst="origami"/>
      </p:transition>
    </mc:Choice>
    <mc:Fallback>
      <p:transition spd="slow" advTm="588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350</Words>
  <Application>Microsoft Office PowerPoint</Application>
  <PresentationFormat>Широкоэкранный</PresentationFormat>
  <Paragraphs>17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Sylfaen</vt:lpstr>
      <vt:lpstr>Тема Office</vt:lpstr>
      <vt:lpstr>Открытие миров Герберта Уэллса  Пророчества писателя</vt:lpstr>
      <vt:lpstr>21 сентября исполняется 160 лет со дня рождения Герберта Уэллса (1866–1946) — выдающегося британского писателя и публициста, которого по праву называют одним из главных отцов-основоположников современной научной фантастики</vt:lpstr>
      <vt:lpstr>Презентация PowerPoint</vt:lpstr>
      <vt:lpstr>А некоторые изобретения, описанные  им более ста лет назад, сегодня действительно существуют. </vt:lpstr>
      <vt:lpstr>Атомная бомба  В романе «Освобождённый мир» (1914) он детально описал оружие на основе расщепления атома и даже использовал сам термин «атомная бомба»</vt:lpstr>
      <vt:lpstr>Лазер                                                       В романе «Война миров» (1897) марсиане используют концентрированный невидимый «тепловой луч», который плавит металл и сжигает всё на своём пути - прямая аналогия современного лазера</vt:lpstr>
      <vt:lpstr>Генная инженерия  Герберт Уэллс предвосхитил идеи генной инженерии в своем знаменитом романе «Остров доктора Моро», изданном в 1896 году. Хирург-вивисектор Моро проводит чудовищные эксперименты на затерянном острове. Путем пересадки органов, изменения тканей, хирургического вмешательства ученый насильственно превращает диких животных в подобие людей. </vt:lpstr>
      <vt:lpstr>Автоматические двери «Через уже ставшую привычной скользящую дверь в стене Грэхэм вышел на площадку…»   Этот фрагмент из романа Герберта Уэллса «Когда Спящий проснётся» (1899) считается одним из первых и наиболее точных предсказаний появления автоматических раздвижных дверей в литературе.  </vt:lpstr>
      <vt:lpstr>Вторая мировая война  В книге «Облик грядущего» (1933) Уэллс «назначил» дату начала Второй мировой на январь 1940 года. Он ошибся всего лишь на пять месяцев.</vt:lpstr>
      <vt:lpstr>Кроме того, Уэллс описал     бытовой видеомагнитофон («Когда спящий проснется»),                        танки («Земные броненосцы»)          применение самолетов в бою («Война в воздухе»).</vt:lpstr>
      <vt:lpstr>«История человечества всё больше превращается в гонку между образованием и катастрофой».                                                          Герберт Уэллс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"Открытие миров Герберта Уэллса»</dc:title>
  <dc:creator>User</dc:creator>
  <cp:lastModifiedBy>User</cp:lastModifiedBy>
  <cp:revision>22</cp:revision>
  <dcterms:created xsi:type="dcterms:W3CDTF">2026-09-19T07:44:11Z</dcterms:created>
  <dcterms:modified xsi:type="dcterms:W3CDTF">2026-09-19T12:09:21Z</dcterms:modified>
</cp:coreProperties>
</file>