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59" r:id="rId5"/>
    <p:sldId id="260" r:id="rId6"/>
    <p:sldId id="261" r:id="rId7"/>
    <p:sldId id="262" r:id="rId8"/>
    <p:sldId id="263" r:id="rId9"/>
    <p:sldId id="266" r:id="rId10"/>
    <p:sldId id="258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20000">
        <p14:reveal/>
      </p:transition>
    </mc:Choice>
    <mc:Fallback>
      <p:transition spd="slow" advClick="0" advTm="20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20000">
        <p14:reveal/>
      </p:transition>
    </mc:Choice>
    <mc:Fallback>
      <p:transition spd="slow" advClick="0" advTm="20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20000">
        <p14:reveal/>
      </p:transition>
    </mc:Choice>
    <mc:Fallback>
      <p:transition spd="slow" advClick="0" advTm="20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20000">
        <p14:reveal/>
      </p:transition>
    </mc:Choice>
    <mc:Fallback>
      <p:transition spd="slow" advClick="0" advTm="20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20000">
        <p14:reveal/>
      </p:transition>
    </mc:Choice>
    <mc:Fallback>
      <p:transition spd="slow" advClick="0" advTm="20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20000">
        <p14:reveal/>
      </p:transition>
    </mc:Choice>
    <mc:Fallback>
      <p:transition spd="slow" advClick="0" advTm="20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20000">
        <p14:reveal/>
      </p:transition>
    </mc:Choice>
    <mc:Fallback>
      <p:transition spd="slow" advClick="0" advTm="20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20000">
        <p14:reveal/>
      </p:transition>
    </mc:Choice>
    <mc:Fallback>
      <p:transition spd="slow" advClick="0" advTm="20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20000">
        <p14:reveal/>
      </p:transition>
    </mc:Choice>
    <mc:Fallback>
      <p:transition spd="slow" advClick="0" advTm="20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20000">
        <p14:reveal/>
      </p:transition>
    </mc:Choice>
    <mc:Fallback>
      <p:transition spd="slow" advClick="0" advTm="20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20000">
        <p14:reveal/>
      </p:transition>
    </mc:Choice>
    <mc:Fallback>
      <p:transition spd="slow" advClick="0" advTm="20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0"/>
              </a:schemeClr>
            </a:gs>
            <a:gs pos="50000">
              <a:schemeClr val="accent5">
                <a:lumMod val="40000"/>
                <a:lumOff val="60000"/>
              </a:schemeClr>
            </a:gs>
            <a:gs pos="100000">
              <a:schemeClr val="accent1">
                <a:lumMod val="40000"/>
                <a:lumOff val="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3400" advClick="0" advTm="20000">
        <p14:reveal/>
      </p:transition>
    </mc:Choice>
    <mc:Fallback>
      <p:transition spd="slow" advClick="0" advTm="2000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cbsago.ru/7850-2/" TargetMode="External"/><Relationship Id="rId2" Type="http://schemas.openxmlformats.org/officeDocument/2006/relationships/hyperlink" Target="https://ast.ru/news/nikolay-leskov-biografiya-samogo-russkogo-pisatelya/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kopilkaurokov.ru/literatura/meropriyatia/litieraturnyiviechierocharovannyirusiustrannikposviashchiennyi185lietiiunslieskova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56618" y="332656"/>
            <a:ext cx="508466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казенное учреждение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«Центральная межпоселенческая библиотека»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Назиевская библиотека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52" r="24106"/>
          <a:stretch/>
        </p:blipFill>
        <p:spPr bwMode="auto">
          <a:xfrm>
            <a:off x="291197" y="1340768"/>
            <a:ext cx="2880320" cy="3000375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perspectiveContrastingRigh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123728" y="1916832"/>
            <a:ext cx="6777102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200" dirty="0" smtClean="0">
                <a:ln w="29210">
                  <a:solidFill>
                    <a:srgbClr val="002060"/>
                  </a:solidFill>
                </a:ln>
                <a:solidFill>
                  <a:srgbClr val="002060">
                    <a:alpha val="50000"/>
                  </a:srgb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Century Schoolbook" panose="02040604050505020304" pitchFamily="18" charset="0"/>
              </a:rPr>
              <a:t>«Николай Лесков.</a:t>
            </a:r>
          </a:p>
          <a:p>
            <a:pPr algn="ctr"/>
            <a:r>
              <a:rPr lang="ru-RU" sz="5400" b="1" spc="200" dirty="0" smtClean="0">
                <a:ln w="29210">
                  <a:solidFill>
                    <a:srgbClr val="002060"/>
                  </a:solidFill>
                </a:ln>
                <a:solidFill>
                  <a:srgbClr val="002060">
                    <a:alpha val="50000"/>
                  </a:srgb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Century Schoolbook" panose="02040604050505020304" pitchFamily="18" charset="0"/>
              </a:rPr>
              <a:t>Загадочная </a:t>
            </a:r>
          </a:p>
          <a:p>
            <a:pPr algn="ctr"/>
            <a:r>
              <a:rPr lang="ru-RU" sz="5400" b="1" spc="200" dirty="0" smtClean="0">
                <a:ln w="29210">
                  <a:solidFill>
                    <a:srgbClr val="002060"/>
                  </a:solidFill>
                </a:ln>
                <a:solidFill>
                  <a:srgbClr val="002060">
                    <a:alpha val="50000"/>
                  </a:srgb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Century Schoolbook" panose="02040604050505020304" pitchFamily="18" charset="0"/>
              </a:rPr>
              <a:t>русская душа»</a:t>
            </a:r>
            <a:endParaRPr lang="ru-RU" sz="5400" b="1" cap="none" spc="200" dirty="0">
              <a:ln w="29210">
                <a:solidFill>
                  <a:srgbClr val="002060"/>
                </a:solidFill>
              </a:ln>
              <a:solidFill>
                <a:srgbClr val="002060">
                  <a:alpha val="50000"/>
                </a:srgb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34924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3000">
        <p:split orient="vert"/>
      </p:transition>
    </mc:Choice>
    <mc:Fallback>
      <p:transition spd="slow" advClick="0" advTm="3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476672"/>
            <a:ext cx="835292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Источники: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Книги из Фонда Назиевской библиотеки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https://ast.ru/news/nikolay-leskov-biografiya-samogo-russkogo-pisatelya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/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https://cbsago.ru/7850-2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/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kopilkaurokov.ru/literatura/meropriyatia/litieraturnyiviechierocharovannyirusiustrannikposviashchiennyi185lietiiunslieskova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82281" y="303007"/>
            <a:ext cx="8496944" cy="604867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721060" y="1803849"/>
            <a:ext cx="7819385" cy="304698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9600" b="1" cap="none" spc="200" dirty="0" smtClean="0">
                <a:ln w="29210"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accent3">
                    <a:lumMod val="5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</a:t>
            </a:r>
          </a:p>
          <a:p>
            <a:pPr algn="ctr"/>
            <a:r>
              <a:rPr lang="ru-RU" sz="9600" b="1" spc="200" dirty="0">
                <a:ln w="29210"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accent3">
                    <a:lumMod val="5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9600" b="1" spc="200" dirty="0" smtClean="0">
                <a:ln w="29210"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accent3">
                    <a:lumMod val="5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 внимание!</a:t>
            </a:r>
            <a:endParaRPr lang="ru-RU" sz="9600" b="1" cap="none" spc="200" dirty="0">
              <a:ln w="29210">
                <a:solidFill>
                  <a:schemeClr val="accent3">
                    <a:lumMod val="50000"/>
                  </a:schemeClr>
                </a:solidFill>
              </a:ln>
              <a:solidFill>
                <a:schemeClr val="accent3">
                  <a:lumMod val="5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07360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2000">
        <p14:reveal/>
      </p:transition>
    </mc:Choice>
    <mc:Fallback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1412776"/>
            <a:ext cx="6696744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lnSpc>
                <a:spcPct val="150000"/>
              </a:lnSpc>
            </a:pP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2026 году исполняется 195 лет со  дня рождения Николая </a:t>
            </a:r>
            <a:r>
              <a:rPr lang="ru-RU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Семеновича </a:t>
            </a:r>
            <a:r>
              <a:rPr lang="ru-RU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Лескова.</a:t>
            </a:r>
          </a:p>
          <a:p>
            <a:pPr indent="457200" algn="just">
              <a:lnSpc>
                <a:spcPct val="150000"/>
              </a:lnSpc>
            </a:pPr>
            <a:r>
              <a:rPr lang="ru-RU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Николай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Лесков — русский писатель, журналист и литературный критик, прославившийся как автор святочных рассказов и сказов. Самым известным из последних стал «Левша», также известный как «Сказ о тульском косом Левше и о стальной блохе».</a:t>
            </a:r>
          </a:p>
        </p:txBody>
      </p:sp>
    </p:spTree>
    <p:extLst>
      <p:ext uri="{BB962C8B-B14F-4D97-AF65-F5344CB8AC3E}">
        <p14:creationId xmlns:p14="http://schemas.microsoft.com/office/powerpoint/2010/main" val="388709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260648"/>
            <a:ext cx="770485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lnSpc>
                <a:spcPct val="15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Родился Николай Лесков 4 февраля (16 февраля) 1831 года в селе Горохове Орловской губернии в семье следователя и дочери обедневшего дворянина. У них было пятеро детей, Николай был старшим ребенком. Детство писателя прошло в городе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Орле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После ухода отца с должности, семья переезжает из Орла в село Панино. Здесь и началось изучение и познание Лесковым народа.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733756"/>
            <a:ext cx="4572000" cy="29813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4958" y="4005064"/>
            <a:ext cx="4572000" cy="24384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93712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7000">
        <p14:reveal/>
      </p:transition>
    </mc:Choice>
    <mc:Fallback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4068" y="127386"/>
            <a:ext cx="8790420" cy="67633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lnSpc>
                <a:spcPct val="150000"/>
              </a:lnSpc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Лесков родился в семье мелкого чиновника, который был выходцем из духовенства, и представительницы обедневшего дворянского рода. Мальчик подолгу жил в различных деревнях Орловской губернии. Впоследствии писатель вспоминал, что именно там у него и появился интерес к жизни простого народа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50000"/>
              </a:lnSpc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1841 году в возрасте 10 лет Лесков поступил в Орловскую гимназию. С учебой у будущего писателя не складывалось – за 5 лет учебы он окончил всего 2 класса. В 1847 году Лесков благодаря помощи друзей отца устроился на работу в Орловскую уголовную палату суда канцелярским служащим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Эта 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быстро надоела непоседливому и любознательному юноше, и он уехал в Киев к своему дяде — университетскому профессору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457200" algn="just">
              <a:lnSpc>
                <a:spcPct val="150000"/>
              </a:lnSpc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Дядя помогал племяннику — поощрял его интерес к иконописи и изучению иностранных языков. Он же устроил Лескова в университет в качестве вольнослушателя. Благодаря поддержке родных юноше удалось сделать более приличную, нежели в Орле, чиновничью карьеру — он дослужился до чина губернского секретаря. В свободное время молодой человек принимал участие в собраниях студенческого религиозно‑философского кружка, а также часто встречался со священнослужителями, паломниками и старообрядцами.</a:t>
            </a:r>
          </a:p>
          <a:p>
            <a:pPr indent="457200" algn="just">
              <a:lnSpc>
                <a:spcPct val="150000"/>
              </a:lnSpc>
            </a:pPr>
            <a:endParaRPr lang="ru-RU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14998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20000">
        <p14:reveal/>
      </p:transition>
    </mc:Choice>
    <mc:Fallback>
      <p:transition spd="slow" advClick="0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548680"/>
            <a:ext cx="8280920" cy="5444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lnSpc>
                <a:spcPct val="15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26 лет Лесков решил покончить с карьерой чиновника, о чем впоследствии сожалел. Он обратился к мужу своей тети — богатому английскому промышленнику — который взял его к себе на работу. Она была связана с частыми командировками, что позволило Лескову познакомиться с культурными особенностями разных регионов России.</a:t>
            </a:r>
          </a:p>
          <a:p>
            <a:pPr indent="457200" algn="just">
              <a:lnSpc>
                <a:spcPct val="150000"/>
              </a:lnSpc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5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Увиденное в провинции подтолкнуло Лескова заняться публицистикой. Он начал сотрудничать с рядом изданий, в которых публиковал статьи на самые разные темы — от анализа винокуренной промышленности до философских размышлений. Многие его статьи были написаны в сатирическом ключе, что нередко приводило к конфликтам. Самый громкий из них произошел из‑за материала о пожарах в Санкт‑Петербурге, в котором Лесков раскритиковал бездействие пожарных, чем вызвал гнев самого императора Александра II.</a:t>
            </a:r>
          </a:p>
        </p:txBody>
      </p:sp>
    </p:spTree>
    <p:extLst>
      <p:ext uri="{BB962C8B-B14F-4D97-AF65-F5344CB8AC3E}">
        <p14:creationId xmlns:p14="http://schemas.microsoft.com/office/powerpoint/2010/main" val="4874809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20000">
        <p14:reveal/>
      </p:transition>
    </mc:Choice>
    <mc:Fallback>
      <p:transition spd="slow" advClick="0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6150" y="260648"/>
            <a:ext cx="8492313" cy="5859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lnSpc>
                <a:spcPct val="15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1860 год считают началом творческого Лескова-писателя, в это время он пишет и публикует статьи в различные журналы. Через полгода он переезжает в Санкт-Петербург, где планирует заниматься литературной и журналистской деятельностью.</a:t>
            </a:r>
          </a:p>
          <a:p>
            <a:pPr indent="457200" algn="just">
              <a:lnSpc>
                <a:spcPct val="15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1862 году Лесков стал постоянным сотрудником газеты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«Северная пчела».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Работая в ней корреспондентом, посетил Западную Украину, Чехию и Польшу. Ему была близка и симпатична жизнь западных народов-побратимов, потому он углубился в изучение их искусства и быта. В 1863 году Лесков вернулся в Россию.</a:t>
            </a:r>
          </a:p>
          <a:p>
            <a:pPr indent="457200" algn="just">
              <a:lnSpc>
                <a:spcPct val="15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Первыми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художественными произведениями Лескова стали повести «Овцебык» и «Житие одной бабы», а также роман «Некуда» — на момент их публикации ему было 32 года. Дебютный роман, в котором автор высмеивал нигилистов, привлек к нему внимание критиков — одна их часть заклеймила писателя как реакционера, другая же поддержала его скепсис относительно радикальных политических движений. Эту линию писатель продолжил и в дальнейшем — апогеем его антинигилистической сатиры стал роман «На ножах».</a:t>
            </a:r>
          </a:p>
        </p:txBody>
      </p:sp>
    </p:spTree>
    <p:extLst>
      <p:ext uri="{BB962C8B-B14F-4D97-AF65-F5344CB8AC3E}">
        <p14:creationId xmlns:p14="http://schemas.microsoft.com/office/powerpoint/2010/main" val="4787431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20000">
        <p14:reveal/>
      </p:transition>
    </mc:Choice>
    <mc:Fallback>
      <p:transition spd="slow" advClick="0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692696"/>
            <a:ext cx="6501872" cy="5493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lnSpc>
                <a:spcPct val="15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Современным читателям литератор больше известен как создатель «лесковских праведников» — например, героев повести «Очарованный странник», сказа «Левша» и романа «Соборяне». Лескову удалось создать уникальную галерею народных характеров. Особое внимание он уделял индивидуализации речи каждого персонажа — так, писатель активно использовал диалектизмы, жаргонизмы, неологизмы и просторечия. Лесков виртуозно использовал в своих произведениях русский разговорный язык, что признавали такие авторитетные писатели и литературоведы, как Максим Горький и Дмитрий Святополк‑Мирский. Лев Толстой за это называл своего коллегу «самым русским из всех наших писателей».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632" y="1772816"/>
            <a:ext cx="1933575" cy="28083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00526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15000">
        <p14:reveal/>
      </p:transition>
    </mc:Choice>
    <mc:Fallback>
      <p:transition spd="slow"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89704" y="368335"/>
            <a:ext cx="6306641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lnSpc>
                <a:spcPct val="15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1881 году Лесков написал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«Левша» (Сказ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тульском косом Левше и о стальной блохе) – старинной легенде о мастерах оружейного дела.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846"/>
            <a:ext cx="2369815" cy="33843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245236"/>
            <a:ext cx="2305050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3760928"/>
            <a:ext cx="1943100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83997" y="1674342"/>
            <a:ext cx="5608483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lnSpc>
                <a:spcPct val="15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1964 году студия «Союзмультфильм» был снят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полнометражный мультипликационный фильм</a:t>
            </a:r>
            <a:r>
              <a:rPr lang="ru-RU" dirty="0"/>
              <a:t>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технике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перекладки. Об удивительном мастере.</a:t>
            </a:r>
          </a:p>
          <a:p>
            <a:pPr indent="457200" algn="just">
              <a:lnSpc>
                <a:spcPct val="15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1986 году на экраны вышел фильм «Левша» 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ежиссёр Сергей Овчаров).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035936"/>
            <a:ext cx="1676400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11449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12000">
        <p14:reveal/>
      </p:transition>
    </mc:Choice>
    <mc:Fallback>
      <p:transition spd="slow" advClick="0" advTm="1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0056" y="476672"/>
            <a:ext cx="8280920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lnSpc>
                <a:spcPct val="15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Несмотря на непростую судьбу, этот замечательный писатель после долгого забвения возвращён в литературу. И его праведники продолжают оберегать русскую душу, закрепляя её «беззаботливостью о себе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indent="457200" algn="just">
              <a:lnSpc>
                <a:spcPct val="15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Приходите в библиотеку и прочтите прекрасные произведения Николая Лескова.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88" r="9860" b="19579"/>
          <a:stretch/>
        </p:blipFill>
        <p:spPr>
          <a:xfrm>
            <a:off x="1637064" y="2292446"/>
            <a:ext cx="6181825" cy="4206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868601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819</Words>
  <Application>Microsoft Office PowerPoint</Application>
  <PresentationFormat>Экран (4:3)</PresentationFormat>
  <Paragraphs>31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Библиотека</dc:creator>
  <cp:lastModifiedBy>Библиотека</cp:lastModifiedBy>
  <cp:revision>14</cp:revision>
  <dcterms:created xsi:type="dcterms:W3CDTF">2026-01-13T06:35:07Z</dcterms:created>
  <dcterms:modified xsi:type="dcterms:W3CDTF">2026-01-22T06:42:01Z</dcterms:modified>
</cp:coreProperties>
</file>