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1" r:id="rId2"/>
    <p:sldId id="272" r:id="rId3"/>
    <p:sldId id="277" r:id="rId4"/>
    <p:sldId id="279" r:id="rId5"/>
    <p:sldId id="280" r:id="rId6"/>
    <p:sldId id="282" r:id="rId7"/>
    <p:sldId id="281" r:id="rId8"/>
    <p:sldId id="284" r:id="rId9"/>
    <p:sldId id="283" r:id="rId10"/>
    <p:sldId id="285" r:id="rId11"/>
    <p:sldId id="286" r:id="rId12"/>
    <p:sldId id="27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91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E7F4-2D6D-4CF4-B721-76A9F6284120}" type="datetimeFigureOut">
              <a:rPr lang="ru-RU" smtClean="0"/>
              <a:pPr/>
              <a:t>21.07.2026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E09932C-3EDF-4413-BDDF-6998FB04E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E7F4-2D6D-4CF4-B721-76A9F6284120}" type="datetimeFigureOut">
              <a:rPr lang="ru-RU" smtClean="0"/>
              <a:pPr/>
              <a:t>21.07.2026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932C-3EDF-4413-BDDF-6998FB04E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E7F4-2D6D-4CF4-B721-76A9F6284120}" type="datetimeFigureOut">
              <a:rPr lang="ru-RU" smtClean="0"/>
              <a:pPr/>
              <a:t>21.07.2026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932C-3EDF-4413-BDDF-6998FB04E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E7F4-2D6D-4CF4-B721-76A9F6284120}" type="datetimeFigureOut">
              <a:rPr lang="ru-RU" smtClean="0"/>
              <a:pPr/>
              <a:t>21.07.2026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E09932C-3EDF-4413-BDDF-6998FB04E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E7F4-2D6D-4CF4-B721-76A9F6284120}" type="datetimeFigureOut">
              <a:rPr lang="ru-RU" smtClean="0"/>
              <a:pPr/>
              <a:t>21.07.2026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932C-3EDF-4413-BDDF-6998FB04E7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E7F4-2D6D-4CF4-B721-76A9F6284120}" type="datetimeFigureOut">
              <a:rPr lang="ru-RU" smtClean="0"/>
              <a:pPr/>
              <a:t>21.07.2026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932C-3EDF-4413-BDDF-6998FB04E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E7F4-2D6D-4CF4-B721-76A9F6284120}" type="datetimeFigureOut">
              <a:rPr lang="ru-RU" smtClean="0"/>
              <a:pPr/>
              <a:t>21.07.2026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E09932C-3EDF-4413-BDDF-6998FB04E7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E7F4-2D6D-4CF4-B721-76A9F6284120}" type="datetimeFigureOut">
              <a:rPr lang="ru-RU" smtClean="0"/>
              <a:pPr/>
              <a:t>21.07.2026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932C-3EDF-4413-BDDF-6998FB04E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E7F4-2D6D-4CF4-B721-76A9F6284120}" type="datetimeFigureOut">
              <a:rPr lang="ru-RU" smtClean="0"/>
              <a:pPr/>
              <a:t>21.07.2026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932C-3EDF-4413-BDDF-6998FB04E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E7F4-2D6D-4CF4-B721-76A9F6284120}" type="datetimeFigureOut">
              <a:rPr lang="ru-RU" smtClean="0"/>
              <a:pPr/>
              <a:t>21.07.2026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932C-3EDF-4413-BDDF-6998FB04E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E7F4-2D6D-4CF4-B721-76A9F6284120}" type="datetimeFigureOut">
              <a:rPr lang="ru-RU" smtClean="0"/>
              <a:pPr/>
              <a:t>21.07.2026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932C-3EDF-4413-BDDF-6998FB04E7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0B6E7F4-2D6D-4CF4-B721-76A9F6284120}" type="datetimeFigureOut">
              <a:rPr lang="ru-RU" smtClean="0"/>
              <a:pPr/>
              <a:t>21.07.2026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E09932C-3EDF-4413-BDDF-6998FB04E7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mp3"/><Relationship Id="rId6" Type="http://schemas.openxmlformats.org/officeDocument/2006/relationships/image" Target="../media/image5.png"/><Relationship Id="rId5" Type="http://schemas.microsoft.com/office/2007/relationships/media" Target="../media/media1.mp3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3973" y="230845"/>
            <a:ext cx="8635276" cy="1362115"/>
          </a:xfrm>
        </p:spPr>
        <p:txBody>
          <a:bodyPr>
            <a:noAutofit/>
          </a:bodyPr>
          <a:lstStyle/>
          <a:p>
            <a:r>
              <a:rPr lang="ru-RU" sz="4600" b="1" dirty="0">
                <a:effectLst/>
              </a:rPr>
              <a:t>Ленинградская битва – </a:t>
            </a:r>
            <a:br>
              <a:rPr lang="ru-RU" sz="4600" b="1" dirty="0">
                <a:effectLst/>
              </a:rPr>
            </a:br>
            <a:r>
              <a:rPr lang="ru-RU" sz="2800" b="1" dirty="0">
                <a:effectLst/>
              </a:rPr>
              <a:t>одна из самых драматичных 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r>
              <a:rPr lang="ru-RU" sz="2800" b="1" dirty="0">
                <a:effectLst/>
              </a:rPr>
              <a:t>страниц Великой Отечественной войны,       она заняла 1127 дней.  </a:t>
            </a:r>
            <a:endParaRPr lang="ru-RU" sz="2800" b="1" dirty="0"/>
          </a:p>
        </p:txBody>
      </p:sp>
      <p:pic>
        <p:nvPicPr>
          <p:cNvPr id="6" name="Picture 3" descr="C:\Users\Ольга\Documents\ЛЕЗЬЕ\Визитка_Лезье_page-00012.jpg">
            <a:extLst>
              <a:ext uri="{FF2B5EF4-FFF2-40B4-BE49-F238E27FC236}">
                <a16:creationId xmlns:a16="http://schemas.microsoft.com/office/drawing/2014/main" xmlns="" id="{6F02E609-40B1-75BC-AD4D-0448615FC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-215588"/>
            <a:ext cx="2535655" cy="182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4120418-0765-A6F6-7209-84C8D1CDA5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464" y="2592505"/>
            <a:ext cx="5439918" cy="3769086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BE15674C-7ED3-2C91-4DCD-C8A468112446}"/>
              </a:ext>
            </a:extLst>
          </p:cNvPr>
          <p:cNvSpPr txBox="1">
            <a:spLocks/>
          </p:cNvSpPr>
          <p:nvPr/>
        </p:nvSpPr>
        <p:spPr>
          <a:xfrm>
            <a:off x="5796136" y="2420888"/>
            <a:ext cx="3243113" cy="1362115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effectLst/>
              </a:rPr>
              <a:t/>
            </a:r>
            <a:br>
              <a:rPr lang="ru-RU" sz="2000" b="1" dirty="0">
                <a:effectLst/>
              </a:rPr>
            </a:br>
            <a:r>
              <a:rPr lang="ru-RU" sz="2000" dirty="0">
                <a:effectLst/>
              </a:rPr>
              <a:t>Её результатом стало не только снятие блокады Ленинграда, но и освобождение Ленинградской, Псковской, Новгородской областей, Карелии, а также разгром на северных рубежах финской армии. </a:t>
            </a:r>
          </a:p>
        </p:txBody>
      </p:sp>
      <p:pic>
        <p:nvPicPr>
          <p:cNvPr id="3" name="4292c85398d39d9">
            <a:hlinkClick r:id="" action="ppaction://media"/>
            <a:extLst>
              <a:ext uri="{FF2B5EF4-FFF2-40B4-BE49-F238E27FC236}">
                <a16:creationId xmlns:a16="http://schemas.microsoft.com/office/drawing/2014/main" xmlns="" id="{A93FD7A0-C5A6-71F2-D926-782A13F46EB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676456" y="6330383"/>
            <a:ext cx="336008" cy="336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201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461F078-4437-326C-A6E4-F8A3BC3A9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C409F66-2A1B-2E99-E246-7A4AB7A60B47}"/>
              </a:ext>
            </a:extLst>
          </p:cNvPr>
          <p:cNvSpPr txBox="1">
            <a:spLocks/>
          </p:cNvSpPr>
          <p:nvPr/>
        </p:nvSpPr>
        <p:spPr>
          <a:xfrm>
            <a:off x="395536" y="260648"/>
            <a:ext cx="8461448" cy="144016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cap="none" dirty="0">
                <a:solidFill>
                  <a:schemeClr val="tx1"/>
                </a:solidFill>
                <a:effectLst/>
              </a:rPr>
              <a:t>Исследование основано на материалах секретных архивов бывших противников, что обеспечивает глубокий и объективный анализ событий. </a:t>
            </a:r>
          </a:p>
          <a:p>
            <a:endParaRPr lang="ru-RU" sz="1400" cap="none" dirty="0">
              <a:solidFill>
                <a:schemeClr val="tx1"/>
              </a:solidFill>
              <a:effectLst/>
            </a:endParaRPr>
          </a:p>
          <a:p>
            <a:r>
              <a:rPr lang="ru-RU" sz="2400" cap="none" dirty="0">
                <a:solidFill>
                  <a:schemeClr val="tx1"/>
                </a:solidFill>
                <a:effectLst/>
              </a:rPr>
              <a:t>В издании: </a:t>
            </a:r>
          </a:p>
          <a:p>
            <a:r>
              <a:rPr lang="ru-RU" sz="2400" cap="none" dirty="0">
                <a:solidFill>
                  <a:schemeClr val="tx1"/>
                </a:solidFill>
                <a:effectLst/>
              </a:rPr>
              <a:t>* Подробно разобраны боевые действия под Ленинградом в 1941–1944 гг.; </a:t>
            </a:r>
          </a:p>
          <a:p>
            <a:r>
              <a:rPr lang="ru-RU" sz="2400" cap="none" dirty="0">
                <a:solidFill>
                  <a:schemeClr val="tx1"/>
                </a:solidFill>
                <a:effectLst/>
              </a:rPr>
              <a:t>* Представлены схемы передвижения советских и немецких войск; </a:t>
            </a:r>
          </a:p>
          <a:p>
            <a:r>
              <a:rPr lang="ru-RU" sz="2400" cap="none" dirty="0">
                <a:solidFill>
                  <a:schemeClr val="tx1"/>
                </a:solidFill>
                <a:effectLst/>
              </a:rPr>
              <a:t>* Дана сравнительная характеристика войсковых соединений сторон; </a:t>
            </a:r>
          </a:p>
          <a:p>
            <a:r>
              <a:rPr lang="ru-RU" sz="2400" cap="none" dirty="0">
                <a:solidFill>
                  <a:schemeClr val="tx1"/>
                </a:solidFill>
                <a:effectLst/>
              </a:rPr>
              <a:t>* Приведены данные о потерях среди военных и мирного населения; </a:t>
            </a:r>
          </a:p>
          <a:p>
            <a:r>
              <a:rPr lang="ru-RU" sz="2400" cap="none" dirty="0">
                <a:solidFill>
                  <a:schemeClr val="tx1"/>
                </a:solidFill>
                <a:effectLst/>
              </a:rPr>
              <a:t>* Использованы редкие исторические фотографии. </a:t>
            </a:r>
          </a:p>
          <a:p>
            <a:endParaRPr lang="ru-RU" sz="2400" cap="none" dirty="0">
              <a:solidFill>
                <a:schemeClr val="tx1"/>
              </a:solidFill>
              <a:effectLst/>
            </a:endParaRPr>
          </a:p>
          <a:p>
            <a:r>
              <a:rPr lang="ru-RU" sz="2400" cap="none" dirty="0">
                <a:solidFill>
                  <a:schemeClr val="tx1"/>
                </a:solidFill>
                <a:effectLst/>
              </a:rPr>
              <a:t>Книга будет интересна всем, кто хочет глубже понять события блокады Ленинграда. </a:t>
            </a:r>
            <a:endParaRPr lang="ru-RU" sz="2400" cap="non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30528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4BCBAD5-2B84-956B-7051-451CDB205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463C594-3B53-D02C-2808-CF4426A588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333" y="284531"/>
            <a:ext cx="4623914" cy="31954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2033FBE-E4C9-46BB-D6B7-A511603EC3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6235" y="1317441"/>
            <a:ext cx="4623914" cy="349201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1DF803F-8DC6-E0E4-BD1C-8794A132EF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5361" y="3394644"/>
            <a:ext cx="5056321" cy="355108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BFFED0DC-1368-E4C6-4976-E0F7AD3B84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12057" y="-47756"/>
            <a:ext cx="5355708" cy="688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26760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084CD55-ADE0-ACE1-C817-EB3C18F1E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4C761E-DEF3-A367-42F3-1A81A03A5D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504" y="4797152"/>
            <a:ext cx="9036496" cy="1496566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/>
              </a:rPr>
              <a:t>Дорогие </a:t>
            </a:r>
            <a:r>
              <a:rPr lang="ru-RU" b="1" dirty="0" smtClean="0">
                <a:effectLst/>
              </a:rPr>
              <a:t>читатели,</a:t>
            </a:r>
            <a:r>
              <a:rPr lang="ru-RU" b="1" dirty="0">
                <a:effectLst/>
              </a:rPr>
              <a:t/>
            </a:r>
            <a:br>
              <a:rPr lang="ru-RU" b="1" dirty="0">
                <a:effectLst/>
              </a:rPr>
            </a:br>
            <a:r>
              <a:rPr lang="ru-RU" b="1" dirty="0">
                <a:effectLst/>
              </a:rPr>
              <a:t>мы </a:t>
            </a:r>
            <a:r>
              <a:rPr lang="ru-RU" b="1" dirty="0" smtClean="0">
                <a:effectLst/>
              </a:rPr>
              <a:t>всегда рады видеть вас</a:t>
            </a:r>
            <a:r>
              <a:rPr lang="ru-RU" b="1" dirty="0">
                <a:effectLst/>
              </a:rPr>
              <a:t/>
            </a:r>
            <a:br>
              <a:rPr lang="ru-RU" b="1" dirty="0">
                <a:effectLst/>
              </a:rPr>
            </a:br>
            <a:r>
              <a:rPr lang="ru-RU" b="1" dirty="0" smtClean="0">
                <a:effectLst/>
              </a:rPr>
              <a:t>в нашей библиотеке</a:t>
            </a:r>
            <a:r>
              <a:rPr lang="ru-RU" sz="3200" dirty="0">
                <a:effectLst/>
              </a:rPr>
              <a:t> </a:t>
            </a: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endParaRPr lang="ru-RU" sz="1600" dirty="0">
              <a:effectLst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6C3633D-F102-6822-83BA-DE26D7E241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4629" y="132234"/>
            <a:ext cx="3193837" cy="2360662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30698037-C2EA-89CB-20C9-7F8FE8114DD3}"/>
              </a:ext>
            </a:extLst>
          </p:cNvPr>
          <p:cNvSpPr txBox="1">
            <a:spLocks/>
          </p:cNvSpPr>
          <p:nvPr/>
        </p:nvSpPr>
        <p:spPr>
          <a:xfrm>
            <a:off x="668461" y="163583"/>
            <a:ext cx="5466670" cy="1496566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effectLst/>
              </a:rPr>
              <a:t>Опять война, Опять блокада…</a:t>
            </a:r>
          </a:p>
          <a:p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Я слышу иногда :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«Не надо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Не надо раны бередить,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Ведь это правда, что устали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Мы от рассказов о войне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И о блокаде пролистали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Стихов достаточно вполне»</a:t>
            </a:r>
          </a:p>
          <a:p>
            <a:r>
              <a:rPr lang="ru-RU" sz="2000" dirty="0">
                <a:effectLst/>
              </a:rPr>
              <a:t>***</a:t>
            </a:r>
          </a:p>
          <a:p>
            <a:r>
              <a:rPr lang="ru-RU" sz="2000" dirty="0">
                <a:effectLst/>
              </a:rPr>
              <a:t>Я не напрасно беспокоюсь,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effectLst/>
              </a:rPr>
              <a:t>Чтоб не забылась та война: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effectLst/>
              </a:rPr>
              <a:t>Ведь эта память - наша совесть.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effectLst/>
              </a:rPr>
              <a:t>Она как сила нам нужна</a:t>
            </a:r>
            <a:br>
              <a:rPr lang="ru-RU" sz="2000" dirty="0">
                <a:effectLst/>
              </a:rPr>
            </a:b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endParaRPr lang="ru-RU" sz="1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82071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701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884EBE9-537F-0251-67F7-1F5E77942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AD61C4-79BB-9EE6-FA3F-94825F3C63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1" y="1988840"/>
            <a:ext cx="8458198" cy="214262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effectLst/>
              </a:rPr>
              <a:t>Пускай назад история листает 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Страницы легендарные свои, 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И память, через годы пролетая, 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Ведет опять в походы и бои. 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Сегодня будет час воспоминаний, 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И в сердце тесно от высоких слов. 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Сегодня будет час напоминаний 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о подвигах и доблести отцов. 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xmlns="" id="{BA61BACD-381F-F744-3AAD-89F2D5486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1" y="151588"/>
            <a:ext cx="1835887" cy="13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трашная арифметика: сколько погибло в блокаду? - Город 812">
            <a:extLst>
              <a:ext uri="{FF2B5EF4-FFF2-40B4-BE49-F238E27FC236}">
                <a16:creationId xmlns:a16="http://schemas.microsoft.com/office/drawing/2014/main" xmlns="" id="{ABD4BABD-633D-F004-AE39-C38B0941D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2951" y="129140"/>
            <a:ext cx="2588148" cy="140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4E2F48B2-91DE-91DA-ABC9-1DA2A5988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8219" y="129140"/>
            <a:ext cx="2164732" cy="140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1DCD8DD8-9AB8-07E2-9073-1BEFB3589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8496" y="129140"/>
            <a:ext cx="1930016" cy="140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742466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7A25456-7587-D167-975A-D43530E5C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AFB6FC-7788-C865-FC5D-A4BEC310F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260648"/>
            <a:ext cx="8784976" cy="1362115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>
                <a:effectLst/>
              </a:rPr>
              <a:t>Дорогие друзья!</a:t>
            </a:r>
            <a:br>
              <a:rPr lang="ru-RU" sz="2000" dirty="0">
                <a:effectLst/>
              </a:rPr>
            </a:br>
            <a:r>
              <a:rPr lang="ru-RU" sz="2000" dirty="0" err="1" smtClean="0">
                <a:effectLst/>
              </a:rPr>
              <a:t>Лезьенская</a:t>
            </a:r>
            <a:r>
              <a:rPr lang="ru-RU" sz="2000" dirty="0" smtClean="0">
                <a:effectLst/>
              </a:rPr>
              <a:t> </a:t>
            </a:r>
            <a:r>
              <a:rPr lang="ru-RU" sz="2000" dirty="0">
                <a:effectLst/>
              </a:rPr>
              <a:t>библиотека, приглашает вас ознакомиться с малой частью книг, находящихся в ее фонде, рассказывающих о тех великих и страшных днях Ленинградской битвы.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sz="2000" dirty="0">
              <a:effectLst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B723D91-7A07-29F0-3C6C-1EBD863A2AA5}"/>
              </a:ext>
            </a:extLst>
          </p:cNvPr>
          <p:cNvSpPr txBox="1">
            <a:spLocks/>
          </p:cNvSpPr>
          <p:nvPr/>
        </p:nvSpPr>
        <p:spPr>
          <a:xfrm>
            <a:off x="3759915" y="2996952"/>
            <a:ext cx="5380746" cy="1362115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>
                <a:effectLst/>
              </a:rPr>
              <a:t>Путь ленинградской победы</a:t>
            </a:r>
          </a:p>
          <a:p>
            <a:pPr algn="ctr"/>
            <a:r>
              <a:rPr lang="ru-RU" sz="2000" b="1" cap="none" dirty="0">
                <a:effectLst/>
              </a:rPr>
              <a:t>Автор книги Александр Коваленко</a:t>
            </a:r>
            <a:r>
              <a:rPr lang="ru-RU" sz="2000" b="1" dirty="0">
                <a:effectLst/>
              </a:rPr>
              <a:t>.</a:t>
            </a:r>
          </a:p>
          <a:p>
            <a:endParaRPr lang="ru-RU" sz="2000" cap="none" dirty="0">
              <a:effectLst/>
            </a:endParaRPr>
          </a:p>
          <a:p>
            <a:r>
              <a:rPr lang="ru-RU" sz="2000" cap="none" dirty="0">
                <a:effectLst/>
              </a:rPr>
              <a:t>В книге в контексте общего хода Великой Отечественной войны рассказывается о важнейших военно-исторических событиях 1942-1944 годов, которые в итоге привели к снятию блокады Ленинграда и полному освобождению Ленинградской области от фашистских захватчиков. </a:t>
            </a:r>
          </a:p>
          <a:p>
            <a:endParaRPr lang="ru-RU" sz="2000" cap="none" dirty="0">
              <a:effectLst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60BB8EC-52B6-F3F2-175D-D0F548C440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95" r="8842" b="6269"/>
          <a:stretch>
            <a:fillRect/>
          </a:stretch>
        </p:blipFill>
        <p:spPr>
          <a:xfrm rot="5400000">
            <a:off x="66272" y="2894167"/>
            <a:ext cx="3888433" cy="32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996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30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C039BC8-A675-5B09-EEBC-74AA753F2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E835C26-CE35-2FB1-73DB-D8FB73D09419}"/>
              </a:ext>
            </a:extLst>
          </p:cNvPr>
          <p:cNvSpPr txBox="1">
            <a:spLocks/>
          </p:cNvSpPr>
          <p:nvPr/>
        </p:nvSpPr>
        <p:spPr>
          <a:xfrm>
            <a:off x="144968" y="3861048"/>
            <a:ext cx="5380746" cy="1362115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cap="none" dirty="0">
                <a:effectLst/>
              </a:rPr>
              <a:t>Подробно описаны военные операции «Искра", </a:t>
            </a:r>
            <a:r>
              <a:rPr lang="ru-RU" sz="2000" cap="none" dirty="0" err="1">
                <a:effectLst/>
              </a:rPr>
              <a:t>Ленинградско</a:t>
            </a:r>
            <a:r>
              <a:rPr lang="ru-RU" sz="2000" cap="none" dirty="0">
                <a:effectLst/>
              </a:rPr>
              <a:t>-Новгородская и </a:t>
            </a:r>
            <a:r>
              <a:rPr lang="ru-RU" sz="2000" cap="none" dirty="0" err="1">
                <a:effectLst/>
              </a:rPr>
              <a:t>Выборгско</a:t>
            </a:r>
            <a:r>
              <a:rPr lang="ru-RU" sz="2000" cap="none" dirty="0">
                <a:effectLst/>
              </a:rPr>
              <a:t>-Петрозаводская. </a:t>
            </a:r>
          </a:p>
          <a:p>
            <a:endParaRPr lang="ru-RU" sz="1100" cap="none" dirty="0">
              <a:effectLst/>
            </a:endParaRPr>
          </a:p>
          <a:p>
            <a:r>
              <a:rPr lang="ru-RU" sz="2000" cap="none" dirty="0">
                <a:effectLst/>
              </a:rPr>
              <a:t>Наглядно показано, как талант военачальников, подвиг тружеников-блокадников, героизм солдат, моряков, лётчиков и партизан сплавляются в общее дело победы под Ленинградом.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B929AE3-182A-0EBD-9464-BC48A60605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59051" y="1489161"/>
            <a:ext cx="4031220" cy="537496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1025D078-78AA-AA6B-B9E1-F7D282C74B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01" r="3306"/>
          <a:stretch>
            <a:fillRect/>
          </a:stretch>
        </p:blipFill>
        <p:spPr>
          <a:xfrm rot="5400000">
            <a:off x="847428" y="-585827"/>
            <a:ext cx="3600403" cy="500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274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1C985E7-8246-2109-515A-C72C57C7D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E5F77B-99CD-0B64-7878-F4DE7CF5BF2C}"/>
              </a:ext>
            </a:extLst>
          </p:cNvPr>
          <p:cNvSpPr txBox="1">
            <a:spLocks/>
          </p:cNvSpPr>
          <p:nvPr/>
        </p:nvSpPr>
        <p:spPr>
          <a:xfrm>
            <a:off x="323528" y="620688"/>
            <a:ext cx="8640960" cy="6048672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marL="4745038"/>
            <a:r>
              <a:rPr lang="ru-RU" sz="2400" cap="none" dirty="0">
                <a:effectLst/>
              </a:rPr>
              <a:t>Книга проиллюстрирована большим количеством архивных фотографий из собрания Военно-медицинского музея, Государственного мемориального музея обороны и блокады Ленинграда,</a:t>
            </a:r>
          </a:p>
          <a:p>
            <a:r>
              <a:rPr lang="ru-RU" sz="2400" cap="none" dirty="0">
                <a:effectLst/>
              </a:rPr>
              <a:t>Государственного музея истории Санкт-Петербурга, Центрального военно-морского музея, Центрального государственного архива кинофотодокументов Санкт-Петербурга, а также архива «Фотографии Вооруженных сил Финляндии».</a:t>
            </a:r>
            <a:r>
              <a:rPr lang="ru-RU" sz="2000" cap="none" dirty="0">
                <a:effectLst/>
              </a:rPr>
              <a:t/>
            </a:r>
            <a:br>
              <a:rPr lang="ru-RU" sz="2000" cap="none" dirty="0">
                <a:effectLst/>
              </a:rPr>
            </a:br>
            <a:r>
              <a:rPr lang="ru-RU" cap="none" dirty="0">
                <a:effectLst/>
              </a:rPr>
              <a:t/>
            </a:r>
            <a:br>
              <a:rPr lang="ru-RU" cap="none" dirty="0">
                <a:effectLst/>
              </a:rPr>
            </a:br>
            <a:endParaRPr lang="ru-RU" sz="2000" cap="none" dirty="0">
              <a:effectLst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C996B36-D71D-15EF-DD07-10A9D2D1C2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82" t="1686" r="7870" b="-1686"/>
          <a:stretch>
            <a:fillRect/>
          </a:stretch>
        </p:blipFill>
        <p:spPr>
          <a:xfrm rot="5400000">
            <a:off x="764149" y="-590254"/>
            <a:ext cx="3542928" cy="493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84410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F3C1D84-2C52-A91A-280E-2121B4E36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66F46C2-701E-EED6-3AD2-3AFDB8B081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60443"/>
            <a:ext cx="3888432" cy="520281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601A6C0-F8FB-EC40-ADF3-06CA2C54B5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5297" y="1268760"/>
            <a:ext cx="4063326" cy="539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52376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3E69DE6-03F1-469F-688D-54A54C987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51836794-A644-870E-3652-AF58B5C3C9C5}"/>
              </a:ext>
            </a:extLst>
          </p:cNvPr>
          <p:cNvSpPr txBox="1">
            <a:spLocks/>
          </p:cNvSpPr>
          <p:nvPr/>
        </p:nvSpPr>
        <p:spPr>
          <a:xfrm>
            <a:off x="107505" y="404664"/>
            <a:ext cx="8928991" cy="144016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marL="3048000"/>
            <a:r>
              <a:rPr lang="ru-RU" b="1" dirty="0">
                <a:solidFill>
                  <a:schemeClr val="tx1"/>
                </a:solidFill>
                <a:effectLst/>
              </a:rPr>
              <a:t>Ленинград в борьбе месяц за месяцем. </a:t>
            </a:r>
          </a:p>
          <a:p>
            <a:pPr marL="3048000"/>
            <a:r>
              <a:rPr lang="ru-RU" b="1" dirty="0">
                <a:solidFill>
                  <a:schemeClr val="tx1"/>
                </a:solidFill>
                <a:effectLst/>
              </a:rPr>
              <a:t>1941-1944</a:t>
            </a:r>
          </a:p>
          <a:p>
            <a:pPr marL="2774950"/>
            <a:endParaRPr lang="ru-RU" sz="2000" cap="none" dirty="0">
              <a:solidFill>
                <a:schemeClr val="tx1"/>
              </a:solidFill>
              <a:effectLst/>
            </a:endParaRPr>
          </a:p>
          <a:p>
            <a:pPr marL="3048000"/>
            <a:r>
              <a:rPr lang="ru-RU" sz="2400" cap="none" dirty="0">
                <a:solidFill>
                  <a:schemeClr val="tx1"/>
                </a:solidFill>
                <a:effectLst/>
              </a:rPr>
              <a:t>В книге, рассказывается о героической обороне Ленинграда в годы Великой Отечественной войны, главное внимание уделено боевым действиям и беспримерной стойкости, превратившим город на Неве в несокрушимую крепость. </a:t>
            </a:r>
          </a:p>
          <a:p>
            <a:pPr marL="2774950"/>
            <a:endParaRPr lang="ru-RU" sz="2400" cap="none" dirty="0">
              <a:solidFill>
                <a:schemeClr val="tx1"/>
              </a:solidFill>
              <a:effectLst/>
            </a:endParaRPr>
          </a:p>
          <a:p>
            <a:r>
              <a:rPr lang="ru-RU" sz="2400" cap="none" dirty="0">
                <a:solidFill>
                  <a:schemeClr val="tx1"/>
                </a:solidFill>
                <a:effectLst/>
              </a:rPr>
              <a:t>Книга представляет Ленинградскую эпопею месяц за месяцем, в динамике событий повседневной жесточайшей борьбы.</a:t>
            </a:r>
          </a:p>
          <a:p>
            <a:r>
              <a:rPr lang="ru-RU" sz="2400" cap="none" dirty="0">
                <a:solidFill>
                  <a:schemeClr val="tx1"/>
                </a:solidFill>
                <a:effectLst/>
              </a:rPr>
              <a:t>Подробная хроника событий в Ленинграде с сентября 1941 по январь 1944 года, представлена в формате ежедневных записей. </a:t>
            </a:r>
          </a:p>
          <a:p>
            <a:endParaRPr lang="ru-RU" sz="2000" cap="none" dirty="0">
              <a:solidFill>
                <a:schemeClr val="tx1"/>
              </a:solidFill>
              <a:effectLst/>
            </a:endParaRPr>
          </a:p>
          <a:p>
            <a:r>
              <a:rPr lang="ru-RU" sz="2000" cap="none" dirty="0">
                <a:effectLst/>
              </a:rPr>
              <a:t/>
            </a:r>
            <a:br>
              <a:rPr lang="ru-RU" sz="2000" cap="none" dirty="0">
                <a:effectLst/>
              </a:rPr>
            </a:br>
            <a:r>
              <a:rPr lang="ru-RU" cap="none" dirty="0">
                <a:effectLst/>
              </a:rPr>
              <a:t/>
            </a:r>
            <a:br>
              <a:rPr lang="ru-RU" cap="none" dirty="0">
                <a:effectLst/>
              </a:rPr>
            </a:br>
            <a:endParaRPr lang="ru-RU" sz="2000" cap="none" dirty="0">
              <a:effectLst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EE66C5F-8C2B-900C-F4E2-8264EDA150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5649" t="5375" r="7350" b="5375"/>
          <a:stretch>
            <a:fillRect/>
          </a:stretch>
        </p:blipFill>
        <p:spPr>
          <a:xfrm rot="5400000">
            <a:off x="-648581" y="944724"/>
            <a:ext cx="446449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67106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70BEEDD-49F7-83B9-7957-3AB24E61E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F541CDF-E3C3-07AB-A27F-942FEBFE58E3}"/>
              </a:ext>
            </a:extLst>
          </p:cNvPr>
          <p:cNvSpPr txBox="1">
            <a:spLocks/>
          </p:cNvSpPr>
          <p:nvPr/>
        </p:nvSpPr>
        <p:spPr>
          <a:xfrm>
            <a:off x="179511" y="4797152"/>
            <a:ext cx="8784976" cy="144016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cap="none" dirty="0">
                <a:solidFill>
                  <a:schemeClr val="tx1"/>
                </a:solidFill>
                <a:effectLst/>
              </a:rPr>
              <a:t>Книга освещает жизнь города, оборону и борьбу его жителей во время блокады, основываясь на документальных материалах и воспоминаниях. Издание подготовлено Ассоциацией историков блокады и битвы за Ленинград и Государственным мемориальным музеем обороны и блокады Ленинграда. Является ценным источником информации для изучения истории Великой Отечественной войны и блокады Ленинграда.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4DDACEA-BC58-FB74-BE83-47D89D3A2C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51" t="3983" r="4851" b="5598"/>
          <a:stretch>
            <a:fillRect/>
          </a:stretch>
        </p:blipFill>
        <p:spPr>
          <a:xfrm rot="5400000">
            <a:off x="791580" y="-279412"/>
            <a:ext cx="3096343" cy="403244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6235014-B057-37ED-BCEF-A2487FC829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50" t="2819" r="1701" b="757"/>
          <a:stretch>
            <a:fillRect/>
          </a:stretch>
        </p:blipFill>
        <p:spPr>
          <a:xfrm rot="5400000">
            <a:off x="2515038" y="1111753"/>
            <a:ext cx="3056662" cy="407101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F93267A-A682-9E81-0EAD-0106F59BA2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75" t="1963" r="4275" b="6267"/>
          <a:stretch>
            <a:fillRect/>
          </a:stretch>
        </p:blipFill>
        <p:spPr>
          <a:xfrm rot="5400000">
            <a:off x="5633991" y="-303285"/>
            <a:ext cx="3004291" cy="407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514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9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5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5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04872A7-9372-09FE-D4E1-D34FF2632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148EF6B-83D8-6C7E-FEC6-7521060E84DD}"/>
              </a:ext>
            </a:extLst>
          </p:cNvPr>
          <p:cNvSpPr txBox="1">
            <a:spLocks/>
          </p:cNvSpPr>
          <p:nvPr/>
        </p:nvSpPr>
        <p:spPr>
          <a:xfrm>
            <a:off x="233993" y="548680"/>
            <a:ext cx="8784976" cy="144016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marL="3768725"/>
            <a:r>
              <a:rPr lang="ru-RU" dirty="0">
                <a:solidFill>
                  <a:schemeClr val="tx1"/>
                </a:solidFill>
                <a:effectLst/>
              </a:rPr>
              <a:t>Блокада Ленинграда. </a:t>
            </a:r>
            <a:r>
              <a:rPr lang="ru-RU" sz="2800" dirty="0">
                <a:solidFill>
                  <a:schemeClr val="tx1"/>
                </a:solidFill>
                <a:effectLst/>
              </a:rPr>
              <a:t>Дневники 1941-1944 годов</a:t>
            </a:r>
          </a:p>
          <a:p>
            <a:endParaRPr lang="ru-RU" sz="2000" b="1" cap="none" dirty="0">
              <a:solidFill>
                <a:schemeClr val="tx1"/>
              </a:solidFill>
              <a:effectLst/>
            </a:endParaRPr>
          </a:p>
          <a:p>
            <a:pPr marL="3768725"/>
            <a:r>
              <a:rPr lang="ru-RU" sz="2400" cap="none" dirty="0">
                <a:solidFill>
                  <a:schemeClr val="tx1"/>
                </a:solidFill>
                <a:effectLst/>
              </a:rPr>
              <a:t>Автор книги  — Дэвид </a:t>
            </a:r>
            <a:r>
              <a:rPr lang="ru-RU" sz="2400" cap="none" dirty="0" err="1">
                <a:solidFill>
                  <a:schemeClr val="tx1"/>
                </a:solidFill>
                <a:effectLst/>
              </a:rPr>
              <a:t>Гланц</a:t>
            </a:r>
            <a:r>
              <a:rPr lang="ru-RU" sz="2400" cap="none" dirty="0">
                <a:solidFill>
                  <a:schemeClr val="tx1"/>
                </a:solidFill>
                <a:effectLst/>
              </a:rPr>
              <a:t>, крупнейший специалист по истории красной армии (перевод с английского Е. В. Ламановой). </a:t>
            </a:r>
          </a:p>
          <a:p>
            <a:pPr marL="2868613"/>
            <a:endParaRPr lang="ru-RU" sz="2400" cap="none" dirty="0">
              <a:solidFill>
                <a:schemeClr val="tx1"/>
              </a:solidFill>
              <a:effectLst/>
            </a:endParaRPr>
          </a:p>
          <a:p>
            <a:pPr marL="3768725"/>
            <a:r>
              <a:rPr lang="ru-RU" sz="2400" cap="none" dirty="0">
                <a:solidFill>
                  <a:schemeClr val="tx1"/>
                </a:solidFill>
                <a:effectLst/>
              </a:rPr>
              <a:t>Книга посвящена одному из самых трагических событий второй мировой войны — блокаде Ленинграда.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45664EC-30D3-E405-8CF8-D0C854A43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93" y="548680"/>
            <a:ext cx="3766925" cy="500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50883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247</TotalTime>
  <Words>387</Words>
  <Application>Microsoft Office PowerPoint</Application>
  <PresentationFormat>Экран (4:3)</PresentationFormat>
  <Paragraphs>43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Ленинградская битва –  одна из самых драматичных  страниц Великой Отечественной войны,       она заняла 1127 дней.  </vt:lpstr>
      <vt:lpstr>Пускай назад история листает  Страницы легендарные свои,  И память, через годы пролетая,  Ведет опять в походы и бои.  Сегодня будет час воспоминаний,  И в сердце тесно от высоких слов.  Сегодня будет час напоминаний  о подвигах и доблести отцов.  </vt:lpstr>
      <vt:lpstr>Дорогие друзья! Лезьенская библиотека, приглашает вас ознакомиться с малой частью книг, находящихся в ее фонде, рассказывающих о тех великих и страшных днях Ленинградской битвы.  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Дорогие читатели, мы всегда рады видеть вас в нашей библиотеке  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15</cp:revision>
  <dcterms:created xsi:type="dcterms:W3CDTF">2013-10-08T11:24:57Z</dcterms:created>
  <dcterms:modified xsi:type="dcterms:W3CDTF">2026-07-21T18:56:37Z</dcterms:modified>
</cp:coreProperties>
</file>