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7" r:id="rId5"/>
    <p:sldId id="268" r:id="rId6"/>
    <p:sldId id="264" r:id="rId7"/>
    <p:sldId id="259" r:id="rId8"/>
    <p:sldId id="260" r:id="rId9"/>
    <p:sldId id="261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1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A0DA-1D1D-4620-98BD-05AD3386400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55-FF1E-41FE-8D0F-A6C73AA7F8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09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A0DA-1D1D-4620-98BD-05AD3386400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55-FF1E-41FE-8D0F-A6C73AA7F8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72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A0DA-1D1D-4620-98BD-05AD3386400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55-FF1E-41FE-8D0F-A6C73AA7F8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32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A0DA-1D1D-4620-98BD-05AD3386400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55-FF1E-41FE-8D0F-A6C73AA7F8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34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A0DA-1D1D-4620-98BD-05AD3386400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55-FF1E-41FE-8D0F-A6C73AA7F8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17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A0DA-1D1D-4620-98BD-05AD3386400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55-FF1E-41FE-8D0F-A6C73AA7F8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1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A0DA-1D1D-4620-98BD-05AD3386400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55-FF1E-41FE-8D0F-A6C73AA7F8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41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A0DA-1D1D-4620-98BD-05AD3386400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55-FF1E-41FE-8D0F-A6C73AA7F8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42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A0DA-1D1D-4620-98BD-05AD3386400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55-FF1E-41FE-8D0F-A6C73AA7F8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66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A0DA-1D1D-4620-98BD-05AD3386400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55-FF1E-41FE-8D0F-A6C73AA7F8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30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A0DA-1D1D-4620-98BD-05AD3386400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55-FF1E-41FE-8D0F-A6C73AA7F8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70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8A0DA-1D1D-4620-98BD-05AD3386400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05D55-FF1E-41FE-8D0F-A6C73AA7F8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556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yandex.ru/images/search?text=&#1075;&#1086;&#1083;&#1086;&#1082;&#1091;&#1095;&#1085;&#1080;&#1082;%20&#1056;&#1086;&#1073;&#1077;&#1088;&#1090;&#1072;%20&#1092;&#1086;&#1090;&#1086;&amp;img_url=http%3A%2F%2Fwww.plantarium.ru%2Fdat%2Fplants%2F6%2F628%2F196628_7e496787.jpg&amp;pos=3&amp;rpt=simage&amp;lr=2" TargetMode="External"/><Relationship Id="rId3" Type="http://schemas.microsoft.com/office/2007/relationships/hdphoto" Target="../media/hdphoto1.wdp"/><Relationship Id="rId7" Type="http://schemas.openxmlformats.org/officeDocument/2006/relationships/hyperlink" Target="https://yandex.ru/images/search?text=&#1093;&#1086;&#1093;&#1083;&#1072;&#1090;&#1082;&#1072;%20&#1087;&#1088;&#1086;&#1084;&#1077;&#1078;&#1091;&#1090;&#1086;&#1095;&#1085;&#1072;&#1103;%20&#1092;&#1086;&#1090;&#1086;&amp;img_url=http%3A%2F%2Fic.pics.livejournal.com%2Fiismene%2F61243474%2F140796%2F140796_900.jpg&amp;pos=10&amp;rpt=simage&amp;lr=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yandex.ru/images/search?text=&#1093;&#1086;&#1093;&#1083;&#1072;&#1090;&#1082;&#1072;%20&#1087;&#1088;&#1086;&#1084;&#1077;&#1078;&#1091;&#1090;&#1086;&#1095;&#1085;&#1072;&#1103;%20&#1092;&#1086;&#1090;&#1086;&amp;img_url=http://ic.pics.livejournal.com/iismene/61243474/140796/140796_900.jpg&amp;pos=10&amp;rpt=simage&amp;lr=2" TargetMode="External"/><Relationship Id="rId5" Type="http://schemas.openxmlformats.org/officeDocument/2006/relationships/hyperlink" Target="https://yandex.ru/images/search?text=&#1075;&#1086;&#1088;&#1077;&#1095;&#1072;&#1074;&#1082;&#1072;%20&#1082;&#1088;&#1077;&#1089;&#1090;&#1086;&#1086;&#1073;&#1088;&#1072;&#1079;&#1085;&#1072;&#1103;%20%20&#1092;&#1086;&#1090;&#1086;&amp;img_url=https%3A%2F%2Fzakupator.com%2Fuploads%2Fmedia%2Ftopic%2F2016%2F12%2F24%2F14%2F5069fbd8c547a201d263.jpg&amp;pos=2&amp;rpt=simage&amp;lr=2" TargetMode="External"/><Relationship Id="rId10" Type="http://schemas.openxmlformats.org/officeDocument/2006/relationships/hyperlink" Target="http://litsait.ru/stihi/peizazhnaja-lirika/venerin-bashmachok.html" TargetMode="External"/><Relationship Id="rId4" Type="http://schemas.openxmlformats.org/officeDocument/2006/relationships/hyperlink" Target="https://yandex.ru/images/search?text=&#1074;&#1086;&#1088;&#1086;&#1073;&#1077;&#1081;&#1085;&#1080;&#1082;%20&#1083;&#1077;&#1082;&#1072;&#1088;&#1089;&#1090;&#1074;&#1077;&#1085;&#1085;&#1099;&#1081;%20&#1092;&#1086;&#1090;&#1086;&amp;img_url=http://molbiol.ru/forums/uploads/a003/b016/post-13249-1326407651.jpg&amp;pos=1&amp;rpt=simage&amp;lr=2" TargetMode="External"/><Relationship Id="rId9" Type="http://schemas.openxmlformats.org/officeDocument/2006/relationships/hyperlink" Target="https://yandex.ru/images/search?text=&#1074;&#1077;&#1085;&#1077;&#1088;&#1080;&#1085;%20&#1073;&#1072;&#1096;&#1084;&#1072;&#1095;&#1086;&#1082;%20&#1092;&#1086;&#1090;&#1086;&amp;img_url=http://psudoterad.ru/img/picture/Apr/16/a945e2a4e0f72f1daf9dfa34663e9c01/6.jpg&amp;pos=4&amp;rpt=simage&amp;lr=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B%D0%B0%D1%82%D0%B8%D0%BD%D1%81%D0%BA%D0%B8%D0%B9_%D1%8F%D0%B7%D1%8B%D0%BA" TargetMode="Externa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microsoft.com/office/2007/relationships/hdphoto" Target="../media/hdphoto1.wdp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hyperlink" Target="https://ru.wikipedia.org/wiki/%D0%9B%D0%B0%D1%82%D0%B8%D0%BD%D1%81%D0%BA%D0%B8%D0%B9_%D1%8F%D0%B7%D1%8B%D0%BA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peterburg.center/maps/kanon-reki-lava.html" TargetMode="External"/><Relationship Id="rId3" Type="http://schemas.microsoft.com/office/2007/relationships/hdphoto" Target="../media/hdphoto1.wdp"/><Relationship Id="rId7" Type="http://schemas.openxmlformats.org/officeDocument/2006/relationships/hyperlink" Target="http://oopt.aari.ru/oopt/&#1050;&#1072;&#1085;&#1100;&#1086;&#1085;-&#1088;&#1077;&#1082;&#1080;-&#1051;&#1072;&#1074;&#1072;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zapoved.net/index.php?option=com_mtree&amp;task=viewlink&amp;link_id=7013&amp;Itemid=365&amp;lang=ru" TargetMode="External"/><Relationship Id="rId11" Type="http://schemas.openxmlformats.org/officeDocument/2006/relationships/hyperlink" Target="https://yandex.ru/images/search?img_url=http%3A%2F%2Fjpghoto.ru%2Fimg%2Fpicture%2FApr%2F19%2F54fc961dee47032a3abfeb8faa7a49e9%2F1.jpg&amp;text=&#1075;&#1072;&#1076;&#1102;&#1082;&#1072;%20&#1086;&#1073;&#1099;&#1082;&#1085;&#1086;&#1074;&#1077;&#1085;&#1085;&#1072;&#1103;%20&#1092;&#1086;&#1090;&#1086;&amp;noreask=1&amp;pos=18&amp;lr=2&amp;rpt=simage" TargetMode="External"/><Relationship Id="rId5" Type="http://schemas.openxmlformats.org/officeDocument/2006/relationships/hyperlink" Target="https://yandex.ru/images/search?img_url=https%3A%2F%2Fcnd.afy.ru%2Ffiles%2Fpbb%2Ffull%2F0%2F0f%2F0f1fe8029dbb7e4898b226020124938201.jpeg&amp;text=&#1082;&#1072;&#1085;&#1100;&#1086;&#1085;%20&#1088;&#1077;&#1082;&#1080;%20&#1083;&#1072;&#1074;&#1072;%20&#1083;&#1077;&#1085;&#1080;&#1085;&#1075;&#1088;&#1072;&#1076;&#1089;&#1082;&#1072;&#1103;%20&#1086;&#1073;&#1083;&#1072;&#1089;&#1090;&#1100;&amp;noreask=1&amp;pos=1&amp;lr=2&amp;rpt=simage" TargetMode="External"/><Relationship Id="rId10" Type="http://schemas.openxmlformats.org/officeDocument/2006/relationships/hyperlink" Target="https://yandex.ru/images/search?text=&#1082;&#1072;&#1085;&#1100;&#1086;&#1085;%20&#1088;&#1077;&#1082;&#1080;%20&#1083;&#1072;&#1074;&#1072;%20&#1083;&#1077;&#1085;&#1080;&#1085;&#1075;&#1088;&#1072;&#1076;&#1089;&#1082;&#1072;&#1103;%20&#1086;&#1073;&#1083;&#1072;&#1089;&#1090;&#1100;%20&#1086;&#1082;&#1072;&#1084;&#1077;&#1085;&#1077;&#1083;&#1086;&#1089;&#1090;&#1080;&amp;noreask=1&amp;img_url=https%3A%2F%2Fimg01.kupiprodai.ru%2F072016%2F1467884767247.jpg&amp;pos=2&amp;rpt=simage&amp;lr=2" TargetMode="External"/><Relationship Id="rId4" Type="http://schemas.openxmlformats.org/officeDocument/2006/relationships/hyperlink" Target="https://yandex.ru/images/search?img_url=https://cnd.afy.ru/files/pbb/full/0/0f/0f1fe8029dbb7e4898b226020124938201.jpeg&amp;text=&#1082;&#1072;&#1085;&#1100;&#1086;&#1085;%20&#1088;&#1077;&#1082;&#1080;%20&#1083;&#1072;&#1074;&#1072;%20&#1083;&#1077;&#1085;&#1080;&#1085;&#1075;&#1088;&#1072;&#1076;&#1089;&#1082;&#1072;&#1103;%20&#1086;&#1073;&#1083;&#1072;&#1089;&#1090;&#1100;&amp;noreask=1&amp;pos=1&amp;lr=2&amp;rpt=simage" TargetMode="External"/><Relationship Id="rId9" Type="http://schemas.openxmlformats.org/officeDocument/2006/relationships/hyperlink" Target="https://yandex.ru/images/search?img_url=http%3A%2F%2Fstatic.panoramio.com%2Fphotos%2Foriginal%2F21631584.jpg&amp;text=&#1082;&#1072;&#1085;&#1100;&#1086;&#1085;%20&#1088;&#1077;&#1082;&#1080;%20&#1083;&#1072;&#1074;&#1072;%20&#1083;&#1077;&#1085;&#1080;&#1085;&#1075;&#1088;&#1072;&#1076;&#1089;&#1082;&#1072;&#1103;%20&#1086;&#1073;&#1083;&#1072;&#1089;&#1090;&#1100;&amp;noreask=1&amp;pos=0&amp;lr=2&amp;rpt=simag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>
            <a:prstTxWarp prst="textPlain">
              <a:avLst/>
            </a:prstTxWarp>
            <a:scene3d>
              <a:camera prst="perspectiveRelaxedModerately"/>
              <a:lightRig rig="threePt" dir="t"/>
            </a:scene3d>
          </a:bodyPr>
          <a:lstStyle/>
          <a:p>
            <a:r>
              <a:rPr lang="ru-RU" i="1" dirty="0">
                <a:solidFill>
                  <a:srgbClr val="FFFF00"/>
                </a:solidFill>
                <a:latin typeface="Sylfaen" panose="010A0502050306030303" pitchFamily="18" charset="0"/>
              </a:rPr>
              <a:t>«По каньону бушующей Лавы…»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95537" y="4293096"/>
            <a:ext cx="8352928" cy="694928"/>
          </a:xfrm>
        </p:spPr>
        <p:txBody>
          <a:bodyPr>
            <a:prstTxWarp prst="textArchUp">
              <a:avLst/>
            </a:prstTxWarp>
            <a:norm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Segoe Script" panose="020B0504020000000003" pitchFamily="34" charset="0"/>
              </a:rPr>
              <a:t>Виртуальная экскурсия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83351" y="5949280"/>
            <a:ext cx="13773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Century" panose="02040604050505020304" pitchFamily="18" charset="0"/>
              </a:rPr>
              <a:t>пгт. Назия</a:t>
            </a:r>
          </a:p>
          <a:p>
            <a:pPr algn="ctr"/>
            <a:r>
              <a:rPr lang="ru-RU" b="1" dirty="0">
                <a:latin typeface="Century" panose="02040604050505020304" pitchFamily="18" charset="0"/>
              </a:rPr>
              <a:t>2017 год</a:t>
            </a:r>
          </a:p>
        </p:txBody>
      </p:sp>
      <p:pic>
        <p:nvPicPr>
          <p:cNvPr id="2" name="Letnie_zvuki_prirody_gitara_flejta_-_Melodii_prirod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7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split orient="vert"/>
      </p:transition>
    </mc:Choice>
    <mc:Fallback xmlns="">
      <p:transition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79"/>
            <a:ext cx="9144000" cy="6858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1520" y="332656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10.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https://yandex.ru/images/search?text=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воробейник%20лекарственный%20фото&amp;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img_url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=http%3A%2F%2Fmolbiol.ru%2Fforums%2Fuploads%2Fa003%2Fb016%2Fpost-13249-1326407651.jpg&amp;pos=1&amp;rpt=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simage&amp;lr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=2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https://yandex.ru/images/search?text=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горечавка%20крестообразная%20%20фото&amp;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img_url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=https%3A%2F%2Fzakupator.com%2Fuploads%2Fmedia%2Ftopic%2F2016%2F12%2F24%2F14%2F5069fbd8c547a201d263.jpg&amp;pos=2&amp;rpt=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simage&amp;lr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=2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11.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https://yandex.ru/images/search?text=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хохлатка%20промежуточная%20фото&amp;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img_url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=http%3A%2F%2Fic.pics.livejournal.com%2Fiismene%2F61243474%2F140796%2F140796_900.jpg&amp;pos=10&amp;rpt=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simage&amp;lr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=2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https://yandex.ru/images/search?text=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голокучник%20Роберта%20фото&amp;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img_url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=http%3A%2F%2Fwww.plantarium.ru%2Fdat%2Fplants%2F6%2F628%2F196628_7e496787.jpg&amp;pos=3&amp;rpt=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simage&amp;lr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=2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12.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https://yandex.ru/images/search?text=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венерин%20башмачок%20фото&amp;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img_url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=http%3A%2F%2Fpsudoterad.ru%2Fimg%2Fpicture%2FApr%2F16%2Fa945e2a4e0f72f1daf9dfa34663e9c01%2F6.jpg&amp;pos=4&amp;rpt=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simage&amp;lr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=2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https://yandex.ru/images/search?text=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герб%20назиевского%20городского%20поселения%20кировского%20района%20ленинградской%20области%20фото&amp;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img_url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=https%3A%2F%2Fupload.wikimedia.org%2Fwikipedia%2Fc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14.http://litsait.ru/stihi/peizazhnaja-lirika/venerin-bashmachok.html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</a:t>
            </a:r>
            <a:r>
              <a:rPr lang="ru-RU" sz="1400" dirty="0"/>
              <a:t>http://muz-color.ru/?s=мелодия%20природа%20%20Россия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90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">
        <p14:switch dir="r"/>
      </p:transition>
    </mc:Choice>
    <mc:Fallback xmlns="">
      <p:transition advClick="0" advTm="6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TextBox 1"/>
          <p:cNvSpPr txBox="1"/>
          <p:nvPr/>
        </p:nvSpPr>
        <p:spPr>
          <a:xfrm>
            <a:off x="323528" y="332656"/>
            <a:ext cx="84249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так, начнём наше путешествие. </a:t>
            </a:r>
          </a:p>
          <a:p>
            <a:pPr indent="457200"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аньон реки Лавы любители природы могут сравнить с Большим каньоном США,  правда в миниатюре.</a:t>
            </a:r>
          </a:p>
          <a:p>
            <a:pPr indent="457200"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обоих берегах Лавы начинаются прекрасные обнажения горных пород палеозойской эры.</a:t>
            </a:r>
          </a:p>
          <a:p>
            <a:pPr indent="457200"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низу у самой воды выходят оболовые песчаники, окрашенные в светло-серый цвет, над ними лежит тонкий слой почти черных диктионемовых сланцев, а еще выше – известняки.</a:t>
            </a:r>
          </a:p>
          <a:p>
            <a:pPr indent="457200"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ижняя часть известняков носит название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глауконитовых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роходя по береговым обрывам, поражаешься причудливой поверхности известняков. Повсюду ниши, крупные ячейки, карнизы. Это результат многовековой деятельности воды, ветра, смены холода и тепла.</a:t>
            </a:r>
          </a:p>
          <a:p>
            <a:pPr indent="457200"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поверхности известняков рельефно выделяются многочисленные отпечатки и остатки окаменелостей морских животных, живших сотни миллионов лет назад.</a:t>
            </a:r>
          </a:p>
        </p:txBody>
      </p:sp>
      <p:pic>
        <p:nvPicPr>
          <p:cNvPr id="2050" name="Picture 2" descr="http://static.panoramio.com/photos/large/691993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346" y="4581128"/>
            <a:ext cx="3888432" cy="1986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23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0">
        <p14:ripple/>
      </p:transition>
    </mc:Choice>
    <mc:Fallback xmlns="">
      <p:transition advClick="0" advTm="5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TextBox 1"/>
          <p:cNvSpPr txBox="1"/>
          <p:nvPr/>
        </p:nvSpPr>
        <p:spPr>
          <a:xfrm>
            <a:off x="323528" y="404664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ава – одна из наиболее интересных в географическом и геологическом отношениях рек Ленинградской области. Она берет своё начало в торфяных болотах Назии, чем и объясняется темно-бурый цвет её воды, и впадает в Ладожское озеро. Длина реки 51 километр.</a:t>
            </a:r>
          </a:p>
        </p:txBody>
      </p:sp>
      <p:pic>
        <p:nvPicPr>
          <p:cNvPr id="2050" name="Picture 2" descr="C:\Users\Библиотека\Desktop\322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791442"/>
            <a:ext cx="2952328" cy="480591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3040235"/>
            <a:ext cx="52565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олина Лавы имеет два резко различимых облика. В верховье на протяжении 35 километров Лава течёт в очень мелкой долине. В средней части течения долина Лавы превращается в красивый глубоко врезанный каньон. Он протянулся на 7 километров до Приладожской низменности.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8" name="TextBox 7"/>
          <p:cNvSpPr txBox="1"/>
          <p:nvPr/>
        </p:nvSpPr>
        <p:spPr>
          <a:xfrm>
            <a:off x="251520" y="476672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деревни Городище долина Лавы, круто поворачивая на запад, из каньона превращается в типичную равнинную речку с пологими берегами.</a:t>
            </a:r>
          </a:p>
        </p:txBody>
      </p:sp>
      <p:pic>
        <p:nvPicPr>
          <p:cNvPr id="9" name="Picture 4" descr="http://s12.radikal.ru/i185/1107/61/9bd53113bdd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27" y="1604993"/>
            <a:ext cx="4969545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11560" y="5013176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десь же в деревне Городище обращает на себя внимание полукруглый валообразный холм. Старожилы называют его Петровским валом. Предполагают, что это остатки военных укреплений, сохранившихся со времен Северной войны со шведами.</a:t>
            </a:r>
          </a:p>
        </p:txBody>
      </p:sp>
    </p:spTree>
    <p:extLst>
      <p:ext uri="{BB962C8B-B14F-4D97-AF65-F5344CB8AC3E}">
        <p14:creationId xmlns:p14="http://schemas.microsoft.com/office/powerpoint/2010/main" val="377608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>
        <p14:ripple dir="ru"/>
      </p:transition>
    </mc:Choice>
    <mc:Fallback xmlns="">
      <p:transition advClick="0" advTm="3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TextBox 1"/>
          <p:cNvSpPr txBox="1"/>
          <p:nvPr/>
        </p:nvSpPr>
        <p:spPr>
          <a:xfrm>
            <a:off x="467544" y="584441"/>
            <a:ext cx="8136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коло моста у деревни Васильково скалистые стены каньона Лавы совершенно голы, и лишь вверху деревья непостижимым образом примостились на головокружительном обрыве. Речка бежит по каменистому руслу, но уже через 100-200 метров ниже по течению густой лес заполняет всю долину каньона. </a:t>
            </a:r>
          </a:p>
        </p:txBody>
      </p:sp>
      <p:pic>
        <p:nvPicPr>
          <p:cNvPr id="1026" name="Picture 2" descr="http://static.house2you.ru/i/realty2/1467378129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61768"/>
            <a:ext cx="6984776" cy="31674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5373216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тот каньонообразный участок  долины Лавы длиной около 2,5 километров, постановлением Леноблисполкома взят под охрану как уникальный памятник природы.</a:t>
            </a:r>
          </a:p>
        </p:txBody>
      </p:sp>
    </p:spTree>
    <p:extLst>
      <p:ext uri="{BB962C8B-B14F-4D97-AF65-F5344CB8AC3E}">
        <p14:creationId xmlns:p14="http://schemas.microsoft.com/office/powerpoint/2010/main" val="59922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>
        <p14:ripple dir="lu"/>
      </p:transition>
    </mc:Choice>
    <mc:Fallback xmlns="">
      <p:transition advClick="0" advTm="3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95536" y="404664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 марта 1976 года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карстовая пещера в Жихарево и скалистый каньон долины реки Лава, расположенный на участке между деревнями Городище и Васильково (Троицкое), признаны археологическими памятниками природы и взяты под охрану государством.</a:t>
            </a:r>
          </a:p>
        </p:txBody>
      </p:sp>
      <p:pic>
        <p:nvPicPr>
          <p:cNvPr id="3076" name="Picture 4" descr="http://static.chance.ru/sites/default/files/styles/big_photo_gallery/public/images/72_big_0.jpg?itok=BUD9vz9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9" t="7424" r="10551" b="18566"/>
          <a:stretch/>
        </p:blipFill>
        <p:spPr bwMode="auto">
          <a:xfrm>
            <a:off x="1126671" y="1916832"/>
            <a:ext cx="6890657" cy="4546886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61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>
        <p14:ripple dir="rd"/>
      </p:transition>
    </mc:Choice>
    <mc:Fallback xmlns="">
      <p:transition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028" name="Picture 4" descr="http://psudoterad.ru/img/picture/Apr/16/a945e2a4e0f72f1daf9dfa34663e9c01/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3672408" cy="3917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heraldicum.ru/russia/subjects/towns/images/naziev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95" y="1250435"/>
            <a:ext cx="1514475" cy="190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5301208"/>
            <a:ext cx="29097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latin typeface="Bookman Old Style" panose="02050604050505020204" pitchFamily="18" charset="0"/>
              </a:rPr>
              <a:t>Венерин башмачок</a:t>
            </a:r>
          </a:p>
          <a:p>
            <a:pPr algn="ctr"/>
            <a:r>
              <a:rPr lang="ru-RU" sz="1400" b="1" dirty="0">
                <a:latin typeface="Bookman Old Style" panose="02050604050505020204" pitchFamily="18" charset="0"/>
              </a:rPr>
              <a:t>(</a:t>
            </a:r>
            <a:r>
              <a:rPr lang="ru-RU" sz="1400" b="1" dirty="0">
                <a:latin typeface="Bookman Old Style" panose="02050604050505020204" pitchFamily="18" charset="0"/>
                <a:hlinkClick r:id="rId6" tooltip="Латинский язык"/>
              </a:rPr>
              <a:t>лат.</a:t>
            </a:r>
            <a:r>
              <a:rPr lang="ru-RU" sz="1400" b="1" dirty="0">
                <a:latin typeface="Bookman Old Style" panose="02050604050505020204" pitchFamily="18" charset="0"/>
              </a:rPr>
              <a:t> </a:t>
            </a:r>
            <a:r>
              <a:rPr lang="en-US" sz="1400" b="1" i="1" dirty="0">
                <a:latin typeface="Bookman Old Style" panose="02050604050505020204" pitchFamily="18" charset="0"/>
              </a:rPr>
              <a:t>Cypripedium </a:t>
            </a:r>
            <a:r>
              <a:rPr lang="en-US" sz="1400" b="1" i="1" dirty="0" err="1">
                <a:latin typeface="Bookman Old Style" panose="02050604050505020204" pitchFamily="18" charset="0"/>
              </a:rPr>
              <a:t>calceolus</a:t>
            </a:r>
            <a:r>
              <a:rPr lang="en-US" sz="1400" b="1" dirty="0">
                <a:latin typeface="Bookman Old Style" panose="02050604050505020204" pitchFamily="18" charset="0"/>
              </a:rPr>
              <a:t>)</a:t>
            </a:r>
            <a:endParaRPr lang="ru-RU" sz="1400" b="1" dirty="0"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35803" y="332656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Sylfaen" panose="010A0502050306030303" pitchFamily="18" charset="0"/>
              </a:rPr>
              <a:t>Редкие виды растений и животных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56653" y="1002606"/>
            <a:ext cx="4191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каньоне реки Лава растёт очень красивый и редкий цветок Венерин башмачок: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59734" y="2202935"/>
            <a:ext cx="47327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pPr algn="ctr"/>
            <a:r>
              <a:rPr lang="ru-RU" b="1" dirty="0">
                <a:solidFill>
                  <a:srgbClr val="FFFF00"/>
                </a:solidFill>
                <a:latin typeface="Segoe Print" panose="02000600000000000000" pitchFamily="2" charset="0"/>
              </a:rPr>
              <a:t>«Растёт он изредка теперь в лесной глуши. </a:t>
            </a:r>
            <a:br>
              <a:rPr lang="ru-RU" b="1" dirty="0">
                <a:solidFill>
                  <a:srgbClr val="FFFF00"/>
                </a:solidFill>
                <a:latin typeface="Segoe Print" panose="02000600000000000000" pitchFamily="2" charset="0"/>
              </a:rPr>
            </a:br>
            <a:r>
              <a:rPr lang="ru-RU" b="1" dirty="0">
                <a:solidFill>
                  <a:srgbClr val="FFFF00"/>
                </a:solidFill>
                <a:latin typeface="Segoe Print" panose="02000600000000000000" pitchFamily="2" charset="0"/>
              </a:rPr>
              <a:t>Когда найдёшь, срывать росточек не спеши –</a:t>
            </a:r>
            <a:br>
              <a:rPr lang="ru-RU" b="1" dirty="0">
                <a:solidFill>
                  <a:srgbClr val="FFFF00"/>
                </a:solidFill>
                <a:latin typeface="Segoe Print" panose="02000600000000000000" pitchFamily="2" charset="0"/>
              </a:rPr>
            </a:br>
            <a:r>
              <a:rPr lang="ru-RU" b="1" dirty="0">
                <a:solidFill>
                  <a:srgbClr val="FFFF00"/>
                </a:solidFill>
                <a:latin typeface="Segoe Print" panose="02000600000000000000" pitchFamily="2" charset="0"/>
              </a:rPr>
              <a:t>Пусть украшает лес божественный цветок</a:t>
            </a:r>
            <a:br>
              <a:rPr lang="ru-RU" b="1" dirty="0">
                <a:solidFill>
                  <a:srgbClr val="FFFF00"/>
                </a:solidFill>
                <a:latin typeface="Segoe Print" panose="02000600000000000000" pitchFamily="2" charset="0"/>
              </a:rPr>
            </a:br>
            <a:r>
              <a:rPr lang="ru-RU" b="1" dirty="0">
                <a:solidFill>
                  <a:srgbClr val="FFFF00"/>
                </a:solidFill>
                <a:latin typeface="Segoe Print" panose="02000600000000000000" pitchFamily="2" charset="0"/>
              </a:rPr>
              <a:t>С названьем сказочным – «Венерин башмачок»!»</a:t>
            </a:r>
            <a:endParaRPr lang="ru-RU" dirty="0">
              <a:solidFill>
                <a:srgbClr val="FFFF00"/>
              </a:solidFill>
              <a:latin typeface="Segoe Print" panose="020006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3967" y="5178097"/>
            <a:ext cx="44644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расота цветка нашла своё отражение на гербе Назиевского городского поселения.</a:t>
            </a:r>
          </a:p>
        </p:txBody>
      </p:sp>
    </p:spTree>
    <p:extLst>
      <p:ext uri="{BB962C8B-B14F-4D97-AF65-F5344CB8AC3E}">
        <p14:creationId xmlns:p14="http://schemas.microsoft.com/office/powerpoint/2010/main" val="94522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14:doors dir="vert"/>
      </p:transition>
    </mc:Choice>
    <mc:Fallback xmlns="">
      <p:transition advClick="0" advTm="2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3" y="0"/>
            <a:ext cx="9144000" cy="6858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2050" name="Picture 2" descr="http://molbiol.ru/forums/uploads/a003/b016/post-13249-13264076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21" y="188640"/>
            <a:ext cx="2232247" cy="212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zakupator.com/uploads/media/topic/2016/12/24/14/5069fbd8c547a201d2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650" y="188640"/>
            <a:ext cx="2479829" cy="212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c.pics.livejournal.com/iismene/61243474/140796/140796_9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8" y="4179101"/>
            <a:ext cx="2304256" cy="239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molbiol.ru/forums/uploads/a004/b033/post-13249-137322172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650" y="4196270"/>
            <a:ext cx="2479829" cy="239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animalsfoto.com/photo/6b/6b6fd2401acec106779f2e4150cfa40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809690"/>
            <a:ext cx="3096344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095919" y="4208019"/>
            <a:ext cx="24481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i="1" dirty="0">
                <a:latin typeface="Bookman Old Style" panose="02050604050505020204" pitchFamily="18" charset="0"/>
              </a:rPr>
              <a:t>Гадюка обыкновенная</a:t>
            </a:r>
          </a:p>
          <a:p>
            <a:pPr algn="ctr"/>
            <a:r>
              <a:rPr lang="ru-RU" sz="1400" b="1" i="1" dirty="0">
                <a:latin typeface="Bookman Old Style" panose="02050604050505020204" pitchFamily="18" charset="0"/>
              </a:rPr>
              <a:t>(</a:t>
            </a:r>
            <a:r>
              <a:rPr lang="ru-RU" sz="1400" b="1" i="1" dirty="0">
                <a:latin typeface="Bookman Old Style" panose="02050604050505020204" pitchFamily="18" charset="0"/>
                <a:hlinkClick r:id="rId9" tooltip="Латинский язык"/>
              </a:rPr>
              <a:t>лат.</a:t>
            </a:r>
            <a:r>
              <a:rPr lang="ru-RU" sz="1400" b="1" i="1" dirty="0">
                <a:latin typeface="Bookman Old Style" panose="02050604050505020204" pitchFamily="18" charset="0"/>
              </a:rPr>
              <a:t> </a:t>
            </a:r>
            <a:r>
              <a:rPr lang="en-US" sz="1400" b="1" i="1" dirty="0" err="1">
                <a:latin typeface="Bookman Old Style" panose="02050604050505020204" pitchFamily="18" charset="0"/>
              </a:rPr>
              <a:t>Vipera</a:t>
            </a:r>
            <a:r>
              <a:rPr lang="en-US" sz="1400" b="1" i="1" dirty="0">
                <a:latin typeface="Bookman Old Style" panose="02050604050505020204" pitchFamily="18" charset="0"/>
              </a:rPr>
              <a:t> </a:t>
            </a:r>
            <a:r>
              <a:rPr lang="en-US" sz="1400" b="1" i="1" dirty="0" err="1">
                <a:latin typeface="Bookman Old Style" panose="02050604050505020204" pitchFamily="18" charset="0"/>
              </a:rPr>
              <a:t>berus</a:t>
            </a:r>
            <a:r>
              <a:rPr lang="en-US" sz="1400" b="1" i="1" dirty="0">
                <a:latin typeface="Bookman Old Style" panose="02050604050505020204" pitchFamily="18" charset="0"/>
              </a:rPr>
              <a:t>)</a:t>
            </a:r>
            <a:endParaRPr lang="ru-RU" sz="1400" b="1" i="1" dirty="0"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821" y="2420888"/>
            <a:ext cx="22322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Bookman Old Style" panose="02050604050505020204" pitchFamily="18" charset="0"/>
              </a:rPr>
              <a:t>Воробейник лекарственный</a:t>
            </a:r>
          </a:p>
          <a:p>
            <a:pPr algn="ctr"/>
            <a:r>
              <a:rPr lang="ru-RU" sz="1400" b="1" dirty="0">
                <a:latin typeface="Bookman Old Style" panose="02050604050505020204" pitchFamily="18" charset="0"/>
              </a:rPr>
              <a:t>(</a:t>
            </a:r>
            <a:r>
              <a:rPr lang="ru-RU" sz="1400" b="1" dirty="0">
                <a:latin typeface="Bookman Old Style" panose="02050604050505020204" pitchFamily="18" charset="0"/>
                <a:hlinkClick r:id="rId9" tooltip="Латинский язык"/>
              </a:rPr>
              <a:t>лат.</a:t>
            </a:r>
            <a:r>
              <a:rPr lang="ru-RU" sz="1400" b="1" dirty="0">
                <a:latin typeface="Bookman Old Style" panose="02050604050505020204" pitchFamily="18" charset="0"/>
              </a:rPr>
              <a:t> </a:t>
            </a:r>
            <a:r>
              <a:rPr lang="en-US" sz="1400" b="1" i="1" dirty="0" err="1">
                <a:latin typeface="Bookman Old Style" panose="02050604050505020204" pitchFamily="18" charset="0"/>
              </a:rPr>
              <a:t>Lithospermum</a:t>
            </a:r>
            <a:r>
              <a:rPr lang="en-US" sz="1400" b="1" i="1" dirty="0">
                <a:latin typeface="Bookman Old Style" panose="02050604050505020204" pitchFamily="18" charset="0"/>
              </a:rPr>
              <a:t> </a:t>
            </a:r>
            <a:r>
              <a:rPr lang="en-US" sz="1400" b="1" i="1" dirty="0" err="1">
                <a:latin typeface="Bookman Old Style" panose="02050604050505020204" pitchFamily="18" charset="0"/>
              </a:rPr>
              <a:t>officinale</a:t>
            </a:r>
            <a:r>
              <a:rPr lang="en-US" sz="1400" b="1" dirty="0">
                <a:latin typeface="Bookman Old Style" panose="02050604050505020204" pitchFamily="18" charset="0"/>
              </a:rPr>
              <a:t>)</a:t>
            </a:r>
            <a:endParaRPr lang="ru-RU" sz="1400" b="1" dirty="0"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34175" y="2331166"/>
            <a:ext cx="26367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Bookman Old Style" panose="02050604050505020204" pitchFamily="18" charset="0"/>
              </a:rPr>
              <a:t>Горечавка крестообразная </a:t>
            </a:r>
          </a:p>
          <a:p>
            <a:pPr algn="ctr"/>
            <a:r>
              <a:rPr lang="ru-RU" sz="1400" b="1" dirty="0">
                <a:latin typeface="Bookman Old Style" panose="02050604050505020204" pitchFamily="18" charset="0"/>
              </a:rPr>
              <a:t>(</a:t>
            </a:r>
            <a:r>
              <a:rPr lang="ru-RU" sz="1400" b="1" dirty="0">
                <a:latin typeface="Bookman Old Style" panose="02050604050505020204" pitchFamily="18" charset="0"/>
                <a:hlinkClick r:id="rId9" tooltip="Латинский язык"/>
              </a:rPr>
              <a:t>лат.</a:t>
            </a:r>
            <a:r>
              <a:rPr lang="ru-RU" sz="1400" b="1" dirty="0">
                <a:latin typeface="Bookman Old Style" panose="02050604050505020204" pitchFamily="18" charset="0"/>
              </a:rPr>
              <a:t> </a:t>
            </a:r>
            <a:r>
              <a:rPr lang="ru-RU" sz="1400" b="1" i="1" dirty="0" err="1">
                <a:latin typeface="Bookman Old Style" panose="02050604050505020204" pitchFamily="18" charset="0"/>
              </a:rPr>
              <a:t>Gentiana</a:t>
            </a:r>
            <a:r>
              <a:rPr lang="ru-RU" sz="1400" b="1" i="1" dirty="0">
                <a:latin typeface="Bookman Old Style" panose="02050604050505020204" pitchFamily="18" charset="0"/>
              </a:rPr>
              <a:t> </a:t>
            </a:r>
            <a:r>
              <a:rPr lang="ru-RU" sz="1400" b="1" i="1" dirty="0" err="1">
                <a:latin typeface="Bookman Old Style" panose="02050604050505020204" pitchFamily="18" charset="0"/>
              </a:rPr>
              <a:t>cruciata</a:t>
            </a:r>
            <a:r>
              <a:rPr lang="ru-RU" sz="1400" b="1" dirty="0">
                <a:latin typeface="Bookman Old Style" panose="02050604050505020204" pitchFamily="18" charset="0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8516" y="3717436"/>
            <a:ext cx="30060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1200" b="1" i="1" dirty="0"/>
              <a:t>Голоку́чник Ро́бертов</a:t>
            </a:r>
            <a:endParaRPr lang="ru-RU" sz="1200" b="1" i="1" dirty="0">
              <a:latin typeface="Bookman Old Style" panose="02050604050505020204" pitchFamily="18" charset="0"/>
            </a:endParaRPr>
          </a:p>
          <a:p>
            <a:pPr algn="ctr"/>
            <a:r>
              <a:rPr lang="vi-VN" sz="1200" b="1" i="1" dirty="0"/>
              <a:t> (</a:t>
            </a:r>
            <a:r>
              <a:rPr lang="vi-VN" sz="1200" b="1" i="1" dirty="0">
                <a:hlinkClick r:id="rId9" tooltip="Латинский язык"/>
              </a:rPr>
              <a:t>лат.</a:t>
            </a:r>
            <a:r>
              <a:rPr lang="vi-VN" sz="1200" b="1" i="1" dirty="0"/>
              <a:t> </a:t>
            </a:r>
            <a:r>
              <a:rPr lang="en-US" sz="1200" b="1" i="1" dirty="0" err="1">
                <a:latin typeface="Bookman Old Style" panose="02050604050505020204" pitchFamily="18" charset="0"/>
              </a:rPr>
              <a:t>Gymnocárpium</a:t>
            </a:r>
            <a:r>
              <a:rPr lang="en-US" sz="1200" b="1" i="1" dirty="0">
                <a:latin typeface="Bookman Old Style" panose="02050604050505020204" pitchFamily="18" charset="0"/>
              </a:rPr>
              <a:t> </a:t>
            </a:r>
            <a:r>
              <a:rPr lang="en-US" sz="1200" b="1" i="1" dirty="0" err="1">
                <a:latin typeface="Bookman Old Style" panose="02050604050505020204" pitchFamily="18" charset="0"/>
              </a:rPr>
              <a:t>robertiánum</a:t>
            </a:r>
            <a:r>
              <a:rPr lang="en-US" sz="1200" b="1" i="1" dirty="0">
                <a:latin typeface="Bookman Old Style" panose="02050604050505020204" pitchFamily="18" charset="0"/>
              </a:rPr>
              <a:t>)</a:t>
            </a:r>
            <a:endParaRPr lang="ru-RU" sz="1200" b="1" i="1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6815" y="3625103"/>
            <a:ext cx="218225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1200" b="1" i="1" dirty="0"/>
              <a:t>Хохла́тка пло́тная </a:t>
            </a:r>
            <a:endParaRPr lang="ru-RU" sz="1200" b="1" i="1" dirty="0">
              <a:latin typeface="Bookman Old Style" panose="02050604050505020204" pitchFamily="18" charset="0"/>
            </a:endParaRPr>
          </a:p>
          <a:p>
            <a:pPr algn="ctr"/>
            <a:r>
              <a:rPr lang="vi-VN" sz="1200" b="1" i="1" dirty="0"/>
              <a:t>(</a:t>
            </a:r>
            <a:r>
              <a:rPr lang="vi-VN" sz="1200" b="1" i="1" dirty="0">
                <a:hlinkClick r:id="rId9" tooltip="Латинский язык"/>
              </a:rPr>
              <a:t>лат.</a:t>
            </a:r>
            <a:r>
              <a:rPr lang="vi-VN" sz="1200" b="1" i="1" dirty="0"/>
              <a:t> </a:t>
            </a:r>
            <a:r>
              <a:rPr lang="en-US" sz="1200" b="1" i="1" dirty="0" err="1">
                <a:latin typeface="Bookman Old Style" panose="02050604050505020204" pitchFamily="18" charset="0"/>
              </a:rPr>
              <a:t>Corýdalis</a:t>
            </a:r>
            <a:r>
              <a:rPr lang="en-US" sz="1200" b="1" i="1" dirty="0">
                <a:latin typeface="Bookman Old Style" panose="02050604050505020204" pitchFamily="18" charset="0"/>
              </a:rPr>
              <a:t> </a:t>
            </a:r>
            <a:r>
              <a:rPr lang="en-US" sz="1200" b="1" i="1" dirty="0" err="1">
                <a:latin typeface="Bookman Old Style" panose="02050604050505020204" pitchFamily="18" charset="0"/>
              </a:rPr>
              <a:t>sólida</a:t>
            </a:r>
            <a:r>
              <a:rPr lang="en-US" b="1" dirty="0">
                <a:latin typeface="Bookman Old Style" panose="02050604050505020204" pitchFamily="18" charset="0"/>
              </a:rPr>
              <a:t>)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64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>
        <p:zoom/>
      </p:transition>
    </mc:Choice>
    <mc:Fallback xmlns="">
      <p:transition advClick="0" advTm="30000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026" name="Picture 2" descr="http://www.zapoved.net/catalog/img_originals/27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6" y="3542726"/>
            <a:ext cx="3948464" cy="3113534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39952" y="354551"/>
            <a:ext cx="48245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«Белоснежный каньон,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Снежной Лавы прибой,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В зыбком свете морозный туман.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И стоит зимний клён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Разделяя собой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Древний кряж и снегов океан.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Над ущельем в мороз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Васильково парит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В небе хрупком на белых дымах.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Стужа блеском до слёз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Душу мне холодит,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Зябким солнцем лежит на домах.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На кустах иней вьёт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Ореол бахромы.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Всё в огнях, даже малый пруток.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Бывшим летом живёт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В белоснежье зимы</a:t>
            </a:r>
          </a:p>
          <a:p>
            <a:r>
              <a:rPr lang="ru-RU" b="1" dirty="0">
                <a:solidFill>
                  <a:srgbClr val="FFFF00"/>
                </a:solidFill>
                <a:latin typeface="Segoe Script" panose="020B0504020000000003" pitchFamily="34" charset="0"/>
              </a:rPr>
              <a:t>Уцелевший кленовый листок».</a:t>
            </a:r>
          </a:p>
          <a:p>
            <a:r>
              <a:rPr lang="ru-RU" dirty="0"/>
              <a:t>         </a:t>
            </a:r>
            <a:r>
              <a:rPr lang="ru-RU" b="1" i="1" dirty="0">
                <a:latin typeface="Sylfaen" panose="010A0502050306030303" pitchFamily="18" charset="0"/>
              </a:rPr>
              <a:t>В. Александров «Белоснежный каньон»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110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0">
        <p:wedge/>
      </p:transition>
    </mc:Choice>
    <mc:Fallback xmlns="">
      <p:transition advClick="0" advTm="60000"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79"/>
            <a:ext cx="9144000" cy="6858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Источники: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8" y="1484784"/>
            <a:ext cx="849694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Александров, В. Просто стихи 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[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стихи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]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/Валентин Александров. – СПб.: НППЛ «Родные просторы», 2009. – 88с.</a:t>
            </a:r>
          </a:p>
          <a:p>
            <a:pPr marL="342900" indent="-342900"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https://yandex.ru/images/search?img_url=https%3A%2F%2Fcnd.afy.ru%2Ffiles%2Fpbb%2Ffull%2F0%2F0f%2F0f1fe8029dbb7e4898b226020124938201.jpeg&amp;text=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каньон%20реки%20лава%20ленинградская%20область&amp;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noreask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=1&amp;pos=1&amp;lr=2&amp;rpt=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simage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http://www.zapoved.net/index.php?option=com_mtree&amp;task=viewlink&amp;link_id=7013&amp;Itemid=365&amp;lang=ru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http://oopt.aari.ru/oopt/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Каньон-реки-Лава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http://peterburg.center/maps/kanon-reki-lava.html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https://yandex.ru/images/search?img_url=http%3A%2F%2Fstatic.chance.ru%2Fsites%2Fdefault%2Ffiles%2Fstyles%2Fbig_photo_gallery%2Fpublic%2Fimages%2F72_big_0.jpg%3Fitok%3DBUD9vz9a&amp;p=2&amp;text=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каньон%20реки%20лава%20ленинградская%20область%20охрана&amp;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noreask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=1&amp;pos=85&amp;rpt=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simage&amp;lr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https://yandex.ru/images/search?img_url=http%3A%2F%2Fstatic.panoramio.com%2Fphotos%2Foriginal%2F21631584.jpg&amp;text=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каньон%20реки%20лава%20ленинградская%20область&amp;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noreask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=1&amp;pos=0&amp;lr=2&amp;rpt=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simage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https://yandex.ru/images/search?text=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каньон%20реки%20лава%20ленинградская%20область%20окаменелости&amp;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noreask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=1&amp;img_url=https%3A%2F%2Fimg01.kupiprodai.ru%2F072016%2F1467884767247.jpg&amp;pos=2&amp;rpt=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simage&amp;lr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=2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https://yandex.ru/images/search?img_url=http%3A%2F%2Fjpghoto.ru%2Fimg%2Fpicture%2FApr%2F19%2F54fc961dee47032a3abfeb8faa7a49e9%2F1.jpg&amp;text=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гадюка%20обыкновенная%20фото&amp;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noreask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=1&amp;pos=18&amp;lr=2&amp;rpt=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simage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ommons%2Fthumb%2Fd%2Fdd%2FNaziya_gerb.svg%2F260px-Naziya_gerb.svg.png&amp;pos=0&amp;rpt=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simage&amp;lr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23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">
        <p14:switch dir="r"/>
      </p:transition>
    </mc:Choice>
    <mc:Fallback xmlns="">
      <p:transition advClick="0" advTm="6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1374</Words>
  <Application>Microsoft Office PowerPoint</Application>
  <PresentationFormat>Экран (4:3)</PresentationFormat>
  <Paragraphs>73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Batang</vt:lpstr>
      <vt:lpstr>Arial</vt:lpstr>
      <vt:lpstr>Bookman Old Style</vt:lpstr>
      <vt:lpstr>Calibri</vt:lpstr>
      <vt:lpstr>Century</vt:lpstr>
      <vt:lpstr>Segoe Print</vt:lpstr>
      <vt:lpstr>Segoe Script</vt:lpstr>
      <vt:lpstr>Sylfaen</vt:lpstr>
      <vt:lpstr>Times New Roman</vt:lpstr>
      <vt:lpstr>Тема Office</vt:lpstr>
      <vt:lpstr>«По каньону бушующей Лавы…»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Библиотека</dc:creator>
  <cp:lastModifiedBy>Библиотека</cp:lastModifiedBy>
  <cp:revision>40</cp:revision>
  <dcterms:created xsi:type="dcterms:W3CDTF">2017-05-25T10:09:13Z</dcterms:created>
  <dcterms:modified xsi:type="dcterms:W3CDTF">2025-10-10T07:51:53Z</dcterms:modified>
</cp:coreProperties>
</file>